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 id="2147484014" r:id="rId7"/>
  </p:sldMasterIdLst>
  <p:notesMasterIdLst>
    <p:notesMasterId r:id="rId24"/>
  </p:notesMasterIdLst>
  <p:handoutMasterIdLst>
    <p:handoutMasterId r:id="rId25"/>
  </p:handoutMasterIdLst>
  <p:sldIdLst>
    <p:sldId id="2147483645" r:id="rId8"/>
    <p:sldId id="2147483646" r:id="rId9"/>
    <p:sldId id="2147483647" r:id="rId10"/>
    <p:sldId id="2147482527" r:id="rId11"/>
    <p:sldId id="2147483630" r:id="rId12"/>
    <p:sldId id="266" r:id="rId13"/>
    <p:sldId id="268" r:id="rId14"/>
    <p:sldId id="286" r:id="rId15"/>
    <p:sldId id="260" r:id="rId16"/>
    <p:sldId id="285" r:id="rId17"/>
    <p:sldId id="256" r:id="rId18"/>
    <p:sldId id="284" r:id="rId19"/>
    <p:sldId id="258" r:id="rId20"/>
    <p:sldId id="275" r:id="rId21"/>
    <p:sldId id="261" r:id="rId22"/>
    <p:sldId id="214748362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D9221F-7E7B-BF8C-3C8C-56A7E6CA0E22}" name="Sandeep Nair" initials="" userId="S::sandnair@microsoft.com::696b1cd6-e518-4d79-b445-2c9186d3f0ab" providerId="AD"/>
  <p188:author id="{FF9F3622-53A9-156F-18BA-C38128A90E85}" name="Aayush Kataria" initials="" userId="S::akataria@microsoft.com::57b34b44-de4a-4398-9328-57914553dafd" providerId="AD"/>
  <p188:author id="{95400336-A448-54DF-3D92-7DD12CA41841}" name="James Codella" initials="JC" userId="S::jacodel@microsoft.com::c2ba3db3-0ec4-4311-b9fc-f3fbc79c844f" providerId="AD"/>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49C5B1"/>
    <a:srgbClr val="BA3FC4"/>
    <a:srgbClr val="FFFFFF"/>
    <a:srgbClr val="FBF4EA"/>
    <a:srgbClr val="F9EEDF"/>
    <a:srgbClr val="286BD1"/>
    <a:srgbClr val="8DC8E8"/>
    <a:srgbClr val="FFF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02CE5-D1DF-4F07-AD7D-45E7B10FF4E9}" v="2" dt="2025-09-06T04:28:11.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5"/>
    <p:restoredTop sz="81507"/>
  </p:normalViewPr>
  <p:slideViewPr>
    <p:cSldViewPr snapToGrid="0">
      <p:cViewPr varScale="1">
        <p:scale>
          <a:sx n="64" d="100"/>
          <a:sy n="64" d="100"/>
        </p:scale>
        <p:origin x="730" y="2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9/6/2025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9/6/2025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6611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147">
              <a:lnSpc>
                <a:spcPct val="100000"/>
              </a:lnSpc>
              <a:spcAft>
                <a:spcPts val="0"/>
              </a:spcAft>
              <a:defRPr/>
            </a:pPr>
            <a:r>
              <a:rPr lang="en-US" dirty="0"/>
              <a:t>Generative AI has fundamentally changed what we can accomplish with software and changed our expectations of software.  </a:t>
            </a:r>
          </a:p>
          <a:p>
            <a:pPr defTabSz="949147">
              <a:lnSpc>
                <a:spcPct val="100000"/>
              </a:lnSpc>
              <a:spcAft>
                <a:spcPts val="0"/>
              </a:spcAft>
              <a:defRPr/>
            </a:pPr>
            <a:endParaRPr lang="en-US" dirty="0"/>
          </a:p>
          <a:p>
            <a:pPr defTabSz="949147">
              <a:lnSpc>
                <a:spcPct val="100000"/>
              </a:lnSpc>
              <a:spcAft>
                <a:spcPts val="0"/>
              </a:spcAft>
              <a:defRPr/>
            </a:pPr>
            <a:r>
              <a:rPr lang="en-US" dirty="0"/>
              <a:t>It’s driving tremendous adoption of services, it’s reshaping industries, and it’s prompting organizations to consider how they can use AI and what new digital products, services, and experiences they can create.</a:t>
            </a:r>
          </a:p>
          <a:p>
            <a:pPr defTabSz="949147">
              <a:lnSpc>
                <a:spcPct val="100000"/>
              </a:lnSpc>
              <a:spcAft>
                <a:spcPts val="0"/>
              </a:spcAft>
              <a:defRPr/>
            </a:pPr>
            <a:endParaRPr lang="en-US" dirty="0"/>
          </a:p>
          <a:p>
            <a:pPr defTabSz="949147">
              <a:lnSpc>
                <a:spcPct val="100000"/>
              </a:lnSpc>
              <a:spcAft>
                <a:spcPts val="0"/>
              </a:spcAft>
              <a:defRPr/>
            </a:pPr>
            <a:endParaRPr lang="en-US" dirty="0"/>
          </a:p>
          <a:p>
            <a:pPr defTabSz="949147">
              <a:lnSpc>
                <a:spcPct val="100000"/>
              </a:lnSpc>
              <a:spcAft>
                <a:spcPts val="0"/>
              </a:spcAft>
              <a:defRPr/>
            </a:pPr>
            <a:r>
              <a:rPr lang="en-US" dirty="0"/>
              <a:t>Sources:</a:t>
            </a:r>
          </a:p>
          <a:p>
            <a:pPr defTabSz="949147">
              <a:lnSpc>
                <a:spcPct val="100000"/>
              </a:lnSpc>
              <a:spcAft>
                <a:spcPts val="0"/>
              </a:spcAft>
              <a:defRPr/>
            </a:pPr>
            <a:r>
              <a:rPr lang="en-US" dirty="0"/>
              <a:t>1. https://twitter.com/gdb/status/1599683104142430208?lang=en</a:t>
            </a:r>
          </a:p>
          <a:p>
            <a:pPr defTabSz="949147">
              <a:lnSpc>
                <a:spcPct val="100000"/>
              </a:lnSpc>
              <a:spcAft>
                <a:spcPts val="0"/>
              </a:spcAf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defTabSz="949147">
              <a:defRPr/>
            </a:pPr>
            <a:fld id="{8E19AD25-75D8-481E-B5D4-BAECA21D5B81}" type="slidenum">
              <a:rPr lang="en-US">
                <a:solidFill>
                  <a:prstClr val="black"/>
                </a:solidFill>
                <a:latin typeface="Calibri" panose="020F0502020204030204"/>
              </a:rPr>
              <a:pPr defTabSz="949147">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186550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147">
              <a:lnSpc>
                <a:spcPct val="100000"/>
              </a:lnSpc>
              <a:spcAft>
                <a:spcPts val="0"/>
              </a:spcAft>
              <a:defRPr/>
            </a:pPr>
            <a:r>
              <a:rPr lang="en-US" dirty="0"/>
              <a:t>Generative AI has fundamentally changed what we can accomplish with software and changed our expectations of software.  </a:t>
            </a:r>
          </a:p>
          <a:p>
            <a:pPr defTabSz="949147">
              <a:lnSpc>
                <a:spcPct val="100000"/>
              </a:lnSpc>
              <a:spcAft>
                <a:spcPts val="0"/>
              </a:spcAft>
              <a:defRPr/>
            </a:pPr>
            <a:endParaRPr lang="en-US" dirty="0"/>
          </a:p>
          <a:p>
            <a:pPr defTabSz="949147">
              <a:lnSpc>
                <a:spcPct val="100000"/>
              </a:lnSpc>
              <a:spcAft>
                <a:spcPts val="0"/>
              </a:spcAft>
              <a:defRPr/>
            </a:pPr>
            <a:r>
              <a:rPr lang="en-US" dirty="0"/>
              <a:t>It’s driving tremendous adoption of services, it’s reshaping industries, and it’s prompting organizations to consider how they can use AI and what new digital products, services, and experiences they can create.</a:t>
            </a:r>
          </a:p>
          <a:p>
            <a:pPr defTabSz="949147">
              <a:lnSpc>
                <a:spcPct val="100000"/>
              </a:lnSpc>
              <a:spcAft>
                <a:spcPts val="0"/>
              </a:spcAft>
              <a:defRPr/>
            </a:pPr>
            <a:endParaRPr lang="en-US" dirty="0"/>
          </a:p>
          <a:p>
            <a:pPr defTabSz="949147">
              <a:lnSpc>
                <a:spcPct val="100000"/>
              </a:lnSpc>
              <a:spcAft>
                <a:spcPts val="0"/>
              </a:spcAft>
              <a:defRPr/>
            </a:pPr>
            <a:endParaRPr lang="en-US" dirty="0"/>
          </a:p>
          <a:p>
            <a:pPr defTabSz="949147">
              <a:lnSpc>
                <a:spcPct val="100000"/>
              </a:lnSpc>
              <a:spcAft>
                <a:spcPts val="0"/>
              </a:spcAft>
              <a:defRPr/>
            </a:pPr>
            <a:r>
              <a:rPr lang="en-US" dirty="0"/>
              <a:t>Sources:</a:t>
            </a:r>
          </a:p>
          <a:p>
            <a:pPr defTabSz="949147">
              <a:lnSpc>
                <a:spcPct val="100000"/>
              </a:lnSpc>
              <a:spcAft>
                <a:spcPts val="0"/>
              </a:spcAft>
              <a:defRPr/>
            </a:pPr>
            <a:r>
              <a:rPr lang="en-US" dirty="0"/>
              <a:t>1. https://twitter.com/gdb/status/1599683104142430208?lang=en</a:t>
            </a:r>
          </a:p>
          <a:p>
            <a:pPr defTabSz="949147">
              <a:lnSpc>
                <a:spcPct val="100000"/>
              </a:lnSpc>
              <a:spcAft>
                <a:spcPts val="0"/>
              </a:spcAf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defTabSz="949147">
              <a:defRPr/>
            </a:pPr>
            <a:fld id="{8E19AD25-75D8-481E-B5D4-BAECA21D5B81}" type="slidenum">
              <a:rPr lang="en-US">
                <a:solidFill>
                  <a:prstClr val="black"/>
                </a:solidFill>
                <a:latin typeface="Calibri" panose="020F0502020204030204"/>
              </a:rPr>
              <a:pPr defTabSz="949147">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8279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4</a:t>
            </a:fld>
            <a:endParaRPr lang="en-US"/>
          </a:p>
        </p:txBody>
      </p:sp>
    </p:spTree>
    <p:extLst>
      <p:ext uri="{BB962C8B-B14F-4D97-AF65-F5344CB8AC3E}">
        <p14:creationId xmlns:p14="http://schemas.microsoft.com/office/powerpoint/2010/main" val="415111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multiple agents?</a:t>
            </a:r>
          </a:p>
          <a:p>
            <a:endParaRPr lang="en-US" dirty="0"/>
          </a:p>
          <a:p>
            <a:r>
              <a:rPr lang="en-US" b="0" i="0" dirty="0">
                <a:effectLst/>
                <a:latin typeface="Public Sans"/>
              </a:rPr>
              <a:t>As you develop these systems, they might grow more complex over time, making them harder to manage and scale. For example, you might run into the following problems:</a:t>
            </a:r>
          </a:p>
          <a:p>
            <a:endParaRPr lang="en-US" b="0" i="0" dirty="0">
              <a:effectLst/>
              <a:latin typeface="Public Sans"/>
            </a:endParaRPr>
          </a:p>
          <a:p>
            <a:pPr marL="171450" indent="-171450">
              <a:buFont typeface="Arial" panose="020B0604020202020204" pitchFamily="34" charset="0"/>
              <a:buChar char="•"/>
            </a:pPr>
            <a:r>
              <a:rPr lang="en-US" b="1" dirty="0"/>
              <a:t>Over-Tooling Confusion</a:t>
            </a:r>
            <a:endParaRPr lang="en-US" dirty="0"/>
          </a:p>
          <a:p>
            <a:pPr marL="742950" lvl="1" indent="-285750">
              <a:buFont typeface="+mj-lt"/>
              <a:buAutoNum type="arabicPeriod"/>
            </a:pPr>
            <a:r>
              <a:rPr lang="en-US" dirty="0"/>
              <a:t>When an agent has too many tools, it can make inefficient decisions about which tool to call next.</a:t>
            </a:r>
          </a:p>
          <a:p>
            <a:pPr marL="742950" lvl="1" indent="-285750">
              <a:buFont typeface="+mj-lt"/>
              <a:buAutoNum type="arabicPeriod"/>
            </a:pPr>
            <a:r>
              <a:rPr lang="en-US" dirty="0"/>
              <a:t>This creates confusion and can lead to suboptimal or redundant steps in the workflow.</a:t>
            </a:r>
          </a:p>
          <a:p>
            <a:pPr marL="171450" indent="-171450">
              <a:buFont typeface="Arial" panose="020B0604020202020204" pitchFamily="34" charset="0"/>
              <a:buChar char="•"/>
            </a:pPr>
            <a:r>
              <a:rPr lang="en-US" b="1" dirty="0"/>
              <a:t>Context Overload</a:t>
            </a:r>
            <a:endParaRPr lang="en-US" dirty="0"/>
          </a:p>
          <a:p>
            <a:pPr marL="742950" lvl="1" indent="-285750">
              <a:buFont typeface="+mj-lt"/>
              <a:buAutoNum type="arabicPeriod"/>
            </a:pPr>
            <a:r>
              <a:rPr lang="en-US" dirty="0"/>
              <a:t>As the conversation or task grows more complex, a single agent may struggle to keep track of all relevant details.</a:t>
            </a:r>
          </a:p>
          <a:p>
            <a:pPr marL="742950" lvl="1" indent="-285750">
              <a:buFont typeface="+mj-lt"/>
              <a:buAutoNum type="arabicPeriod"/>
            </a:pPr>
            <a:r>
              <a:rPr lang="en-US" dirty="0"/>
              <a:t>Important information can fall through the cracks, negatively affecting performance and outcomes.</a:t>
            </a:r>
          </a:p>
          <a:p>
            <a:pPr marL="171450" indent="-171450">
              <a:buFont typeface="Arial" panose="020B0604020202020204" pitchFamily="34" charset="0"/>
              <a:buChar char="•"/>
            </a:pPr>
            <a:r>
              <a:rPr lang="en-US" b="1" dirty="0"/>
              <a:t>Need for Specialized Expertise</a:t>
            </a:r>
            <a:endParaRPr lang="en-US" dirty="0"/>
          </a:p>
          <a:p>
            <a:pPr marL="742950" lvl="1" indent="-285750">
              <a:buFont typeface="+mj-lt"/>
              <a:buAutoNum type="arabicPeriod"/>
            </a:pPr>
            <a:r>
              <a:rPr lang="en-US" dirty="0"/>
              <a:t>Tasks like planning, researching, math calculations, and more each require different skill sets.</a:t>
            </a:r>
          </a:p>
          <a:p>
            <a:pPr marL="742950" lvl="1" indent="-285750">
              <a:buFont typeface="+mj-lt"/>
              <a:buAutoNum type="arabicPeriod"/>
            </a:pPr>
            <a:r>
              <a:rPr lang="en-US" dirty="0"/>
              <a:t>A single agent might lack the depth of expertise needed to handle all specialized areas effectively.</a:t>
            </a:r>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Break It Down into Multiple Agents</a:t>
            </a:r>
            <a:endParaRPr lang="en-US" dirty="0"/>
          </a:p>
          <a:p>
            <a:pPr marL="171450" indent="-171450">
              <a:buFont typeface="Arial" panose="020B0604020202020204" pitchFamily="34" charset="0"/>
              <a:buChar char="•"/>
            </a:pPr>
            <a:r>
              <a:rPr lang="en-US" dirty="0"/>
              <a:t>Consider creating several smaller, independent agents, each responsible for a specific domain or function.</a:t>
            </a:r>
          </a:p>
          <a:p>
            <a:pPr marL="171450" indent="-171450">
              <a:buFont typeface="Arial" panose="020B0604020202020204" pitchFamily="34" charset="0"/>
              <a:buChar char="•"/>
            </a:pPr>
            <a:r>
              <a:rPr lang="en-US" dirty="0"/>
              <a:t>These agents can be as simple as a straightforward prompt and a single LLM call, or as sophisticated as a full-fledged </a:t>
            </a:r>
            <a:r>
              <a:rPr lang="en-US" dirty="0" err="1"/>
              <a:t>ReAct</a:t>
            </a:r>
            <a:r>
              <a:rPr lang="en-US" dirty="0"/>
              <a:t> agent.</a:t>
            </a:r>
          </a:p>
          <a:p>
            <a:pPr marL="171450" indent="-171450">
              <a:buFont typeface="Arial" panose="020B0604020202020204" pitchFamily="34" charset="0"/>
              <a:buChar char="•"/>
            </a:pPr>
            <a:r>
              <a:rPr lang="en-US" dirty="0"/>
              <a:t>By composing these specialized agents into a multi-agent system, you can improve decision-making, maintain clarity on complex contexts, and leverage targeted expertise for better overall performance.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Multi agent scenarios provide multiple benefits </a:t>
            </a:r>
          </a:p>
          <a:p>
            <a:br>
              <a:rPr lang="en-US" dirty="0"/>
            </a:br>
            <a:br>
              <a:rPr lang="en-US" dirty="0"/>
            </a:br>
            <a:r>
              <a:rPr lang="en-US" b="1" dirty="0"/>
              <a:t>Modularity</a:t>
            </a:r>
            <a:endParaRPr lang="en-US" dirty="0"/>
          </a:p>
          <a:p>
            <a:pPr>
              <a:buFont typeface="Arial" panose="020B0604020202020204" pitchFamily="34" charset="0"/>
              <a:buChar char="•"/>
            </a:pPr>
            <a:r>
              <a:rPr lang="en-US" dirty="0"/>
              <a:t>Separate agents simplify development, testing, and maintenance.</a:t>
            </a:r>
          </a:p>
          <a:p>
            <a:r>
              <a:rPr lang="en-US" b="1" dirty="0"/>
              <a:t>Specialization</a:t>
            </a:r>
            <a:endParaRPr lang="en-US" dirty="0"/>
          </a:p>
          <a:p>
            <a:pPr>
              <a:buFont typeface="Arial" panose="020B0604020202020204" pitchFamily="34" charset="0"/>
              <a:buChar char="•"/>
            </a:pPr>
            <a:r>
              <a:rPr lang="en-US" dirty="0"/>
              <a:t>Domain-focused agents boost performance by bringing targeted expertise.</a:t>
            </a:r>
          </a:p>
          <a:p>
            <a:r>
              <a:rPr lang="en-US" b="1" dirty="0"/>
              <a:t>Control</a:t>
            </a:r>
            <a:endParaRPr lang="en-US" dirty="0"/>
          </a:p>
          <a:p>
            <a:pPr>
              <a:buFont typeface="Arial" panose="020B0604020202020204" pitchFamily="34" charset="0"/>
              <a:buChar char="•"/>
            </a:pPr>
            <a:r>
              <a:rPr lang="en-US" dirty="0"/>
              <a:t>Explicitly manage agent-to-agent communication for greater oversight and stability.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9/6/2025 9:54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5396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9</a:t>
            </a:fld>
            <a:endParaRPr lang="en-US"/>
          </a:p>
        </p:txBody>
      </p:sp>
    </p:spTree>
    <p:extLst>
      <p:ext uri="{BB962C8B-B14F-4D97-AF65-F5344CB8AC3E}">
        <p14:creationId xmlns:p14="http://schemas.microsoft.com/office/powerpoint/2010/main" val="213452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6AF4-37CE-84F1-23D9-1C1F8680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81619-E783-C8B2-3ED0-5C6A7A6A7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9CBAD-C396-8DEE-3D69-51497FD39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a:extLst>
              <a:ext uri="{FF2B5EF4-FFF2-40B4-BE49-F238E27FC236}">
                <a16:creationId xmlns:a16="http://schemas.microsoft.com/office/drawing/2014/main" id="{388CA0C2-E98F-E428-11DE-50BE2B2912EF}"/>
              </a:ext>
            </a:extLst>
          </p:cNvPr>
          <p:cNvSpPr>
            <a:spLocks noGrp="1"/>
          </p:cNvSpPr>
          <p:nvPr>
            <p:ph type="sldNum" sz="quarter" idx="5"/>
          </p:nvPr>
        </p:nvSpPr>
        <p:spPr/>
        <p:txBody>
          <a:bodyPr/>
          <a:lstStyle/>
          <a:p>
            <a:fld id="{054A4EC1-C524-ED45-A185-10510AA0C8D1}" type="slidenum">
              <a:rPr lang="en-US" smtClean="0"/>
              <a:t>10</a:t>
            </a:fld>
            <a:endParaRPr lang="en-US"/>
          </a:p>
        </p:txBody>
      </p:sp>
    </p:spTree>
    <p:extLst>
      <p:ext uri="{BB962C8B-B14F-4D97-AF65-F5344CB8AC3E}">
        <p14:creationId xmlns:p14="http://schemas.microsoft.com/office/powerpoint/2010/main" val="217364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Azure Cosmos DB is Microsoft’s fastest growing database for AI apps.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70% of AI Design Wins include Azure Cosmos DB, and 77% of Cosmos DB’s pipe is build/modernize AI.</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Customers use Cosmos DB to combine the operational and vector database – reducing the complexity required to maintain consistency across separate operational and vector databases.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They implement RAG pattern to personalize their LLM responses – and not just chatting with generic documents – but including operational context such as advice based on the customer’s purchase history.</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 easiest and most common use-case to sell is chat history – which enables chat experiences to maintain conversational context and to power LLM Ops to know whether prompt engineering improved the quality of GenAI responses.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Conversational history can be extended to power semantic caching to further reduce costs and improve performance of the LLM.</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And of course, the most recent trend is AI Agents – where customers use Cosmos DB to power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statefulness</a:t>
            </a:r>
            <a:r>
              <a:rPr lang="en-US" sz="1800" kern="100">
                <a:effectLst/>
                <a:latin typeface="Aptos" panose="020B0004020202020204" pitchFamily="34" charset="0"/>
                <a:ea typeface="Aptos" panose="020B0004020202020204" pitchFamily="34" charset="0"/>
                <a:cs typeface="Times New Roman" panose="02020603050405020304" pitchFamily="18" charset="0"/>
              </a:rPr>
              <a:t> for agent-to-agent transactions and logging their interactions for LLM Ops.</a:t>
            </a:r>
          </a:p>
          <a:p>
            <a:pPr marL="171450" indent="-171450"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9/6/2025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720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80457722"/>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22802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111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551978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85785903"/>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9896883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99833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8522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5818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849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2453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2471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20880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949042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033205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57351679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08956405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866361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81711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538032866"/>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4734998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282178274"/>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81017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0" y="1252985"/>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416798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927023725"/>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6927054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66593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79852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259444524"/>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628285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767775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169997709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118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954E6CF-9761-84BB-7BB5-D2AB5AF05149}"/>
              </a:ext>
            </a:extLst>
          </p:cNvPr>
          <p:cNvSpPr>
            <a:spLocks noGrp="1"/>
          </p:cNvSpPr>
          <p:nvPr>
            <p:ph type="title"/>
          </p:nvPr>
        </p:nvSpPr>
        <p:spPr>
          <a:xfrm>
            <a:off x="609601" y="136526"/>
            <a:ext cx="10990728" cy="110060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0CCCB22A-11C5-E519-5D09-660B3E0DB6DA}"/>
              </a:ext>
            </a:extLst>
          </p:cNvPr>
          <p:cNvSpPr>
            <a:spLocks noGrp="1"/>
          </p:cNvSpPr>
          <p:nvPr>
            <p:ph idx="1"/>
          </p:nvPr>
        </p:nvSpPr>
        <p:spPr>
          <a:xfrm>
            <a:off x="609601" y="1425388"/>
            <a:ext cx="10990727" cy="49309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627C6E2-CB24-8964-8B49-8EDD58D6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9448B-B571-4709-9D86-E8B69E947B4B}" type="datetimeFigureOut">
              <a:rPr lang="en-US" smtClean="0"/>
              <a:t>9/6/2025</a:t>
            </a:fld>
            <a:endParaRPr lang="en-US"/>
          </a:p>
        </p:txBody>
      </p:sp>
      <p:sp>
        <p:nvSpPr>
          <p:cNvPr id="15" name="Footer Placeholder 4">
            <a:extLst>
              <a:ext uri="{FF2B5EF4-FFF2-40B4-BE49-F238E27FC236}">
                <a16:creationId xmlns:a16="http://schemas.microsoft.com/office/drawing/2014/main" id="{CF844BB6-DD1F-02ED-1B2A-3481D0D81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6" name="Slide Number Placeholder 5">
            <a:extLst>
              <a:ext uri="{FF2B5EF4-FFF2-40B4-BE49-F238E27FC236}">
                <a16:creationId xmlns:a16="http://schemas.microsoft.com/office/drawing/2014/main" id="{12816A4A-3294-4CDA-BBAB-F88A1434A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F73C9-62C0-44F5-9C9A-BB0C5CC809F5}" type="slidenum">
              <a:rPr lang="en-US" smtClean="0"/>
              <a:t>‹#›</a:t>
            </a:fld>
            <a:endParaRPr lang="en-US"/>
          </a:p>
        </p:txBody>
      </p:sp>
    </p:spTree>
    <p:extLst>
      <p:ext uri="{BB962C8B-B14F-4D97-AF65-F5344CB8AC3E}">
        <p14:creationId xmlns:p14="http://schemas.microsoft.com/office/powerpoint/2010/main" val="388531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0062816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5564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462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2546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5164738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21790831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57742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3917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534668"/>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57744447"/>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2.sv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image" Target="../media/image1.png"/><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41"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image" Target="../media/image2.svg"/><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09" r:id="rId19"/>
    <p:sldLayoutId id="2147484010" r:id="rId20"/>
    <p:sldLayoutId id="2147484012" r:id="rId21"/>
    <p:sldLayoutId id="2147484056" r:id="rId22"/>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33953160"/>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30.svg"/></Relationships>
</file>

<file path=ppt/slides/_rels/slide10.xml.rels><?xml version="1.0" encoding="UTF-8" standalone="yes"?>
<Relationships xmlns="http://schemas.openxmlformats.org/package/2006/relationships"><Relationship Id="rId3" Type="http://schemas.openxmlformats.org/officeDocument/2006/relationships/hyperlink" Target="https://langchain-ai.github.io/langgraph/concepts/low_level/#graphs"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hyperlink" Target="https://learn.deeplearning.ai/courses/ai-agents-in-langgrap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1.png"/><Relationship Id="rId18" Type="http://schemas.openxmlformats.org/officeDocument/2006/relationships/image" Target="../media/image45.svg"/><Relationship Id="rId26" Type="http://schemas.openxmlformats.org/officeDocument/2006/relationships/image" Target="../media/image53.sv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6.png"/><Relationship Id="rId12" Type="http://schemas.microsoft.com/office/2007/relationships/hdphoto" Target="../media/hdphoto3.wdp"/><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8.xml"/><Relationship Id="rId16" Type="http://schemas.openxmlformats.org/officeDocument/2006/relationships/image" Target="../media/image43.png"/><Relationship Id="rId20" Type="http://schemas.openxmlformats.org/officeDocument/2006/relationships/image" Target="../media/image47.svg"/><Relationship Id="rId1" Type="http://schemas.openxmlformats.org/officeDocument/2006/relationships/slideLayout" Target="../slideLayouts/slideLayout63.xml"/><Relationship Id="rId6" Type="http://schemas.openxmlformats.org/officeDocument/2006/relationships/image" Target="../media/image35.svg"/><Relationship Id="rId11" Type="http://schemas.openxmlformats.org/officeDocument/2006/relationships/image" Target="../media/image40.png"/><Relationship Id="rId24" Type="http://schemas.openxmlformats.org/officeDocument/2006/relationships/image" Target="../media/image51.svg"/><Relationship Id="rId5" Type="http://schemas.openxmlformats.org/officeDocument/2006/relationships/image" Target="../media/image34.png"/><Relationship Id="rId15" Type="http://schemas.microsoft.com/office/2007/relationships/hdphoto" Target="../media/hdphoto4.wdp"/><Relationship Id="rId23" Type="http://schemas.openxmlformats.org/officeDocument/2006/relationships/image" Target="../media/image50.png"/><Relationship Id="rId10" Type="http://schemas.openxmlformats.org/officeDocument/2006/relationships/image" Target="../media/image39.svg"/><Relationship Id="rId19" Type="http://schemas.openxmlformats.org/officeDocument/2006/relationships/image" Target="../media/image46.png"/><Relationship Id="rId4" Type="http://schemas.microsoft.com/office/2007/relationships/hdphoto" Target="../media/hdphoto2.wdp"/><Relationship Id="rId9" Type="http://schemas.openxmlformats.org/officeDocument/2006/relationships/image" Target="../media/image38.png"/><Relationship Id="rId14" Type="http://schemas.openxmlformats.org/officeDocument/2006/relationships/image" Target="../media/image42.png"/><Relationship Id="rId22" Type="http://schemas.openxmlformats.org/officeDocument/2006/relationships/image" Target="../media/image4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9E24-2D64-4FA2-4660-503D08A8DEEC}"/>
              </a:ext>
            </a:extLst>
          </p:cNvPr>
          <p:cNvSpPr>
            <a:spLocks noGrp="1"/>
          </p:cNvSpPr>
          <p:nvPr>
            <p:ph type="title"/>
          </p:nvPr>
        </p:nvSpPr>
        <p:spPr>
          <a:xfrm>
            <a:off x="676564" y="3345245"/>
            <a:ext cx="5749921" cy="560343"/>
          </a:xfrm>
        </p:spPr>
        <p:txBody>
          <a:bodyPr/>
          <a:lstStyle/>
          <a:p>
            <a:r>
              <a:rPr lang="en-US" dirty="0"/>
              <a:t>Azure Cosmos DB for AI</a:t>
            </a:r>
            <a:endParaRPr lang="en-US" sz="3600" dirty="0"/>
          </a:p>
        </p:txBody>
      </p:sp>
      <p:pic>
        <p:nvPicPr>
          <p:cNvPr id="4" name="Graphic 3">
            <a:extLst>
              <a:ext uri="{FF2B5EF4-FFF2-40B4-BE49-F238E27FC236}">
                <a16:creationId xmlns:a16="http://schemas.microsoft.com/office/drawing/2014/main" id="{57D274F9-EA85-AD0D-9FB5-2CC2DF25D5B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564" y="5180466"/>
            <a:ext cx="435243" cy="435243"/>
          </a:xfrm>
          <a:prstGeom prst="rect">
            <a:avLst/>
          </a:prstGeom>
        </p:spPr>
      </p:pic>
    </p:spTree>
    <p:extLst>
      <p:ext uri="{BB962C8B-B14F-4D97-AF65-F5344CB8AC3E}">
        <p14:creationId xmlns:p14="http://schemas.microsoft.com/office/powerpoint/2010/main" val="19429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2F2A2-5CE7-5012-F7F6-C7CFDF8E1467}"/>
            </a:ext>
          </a:extLst>
        </p:cNvPr>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DEAEB-E4DC-16E1-618B-A95CB426A270}"/>
              </a:ext>
            </a:extLst>
          </p:cNvPr>
          <p:cNvSpPr txBox="1">
            <a:spLocks/>
          </p:cNvSpPr>
          <p:nvPr/>
        </p:nvSpPr>
        <p:spPr>
          <a:xfrm>
            <a:off x="516091" y="1138198"/>
            <a:ext cx="5394960" cy="5212080"/>
          </a:xfrm>
          <a:prstGeom prst="rect">
            <a:avLst/>
          </a:prstGeom>
          <a:solidFill>
            <a:schemeClr val="bg2">
              <a:lumMod val="95000"/>
              <a:alpha val="71000"/>
            </a:schemeClr>
          </a:solidFill>
          <a:ln>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0C0"/>
                </a:solidFill>
                <a:latin typeface="+mj-lt"/>
              </a:rPr>
              <a:t>Components</a:t>
            </a:r>
          </a:p>
        </p:txBody>
      </p:sp>
      <p:sp>
        <p:nvSpPr>
          <p:cNvPr id="9" name="Footer Placeholder 8">
            <a:extLst>
              <a:ext uri="{FF2B5EF4-FFF2-40B4-BE49-F238E27FC236}">
                <a16:creationId xmlns:a16="http://schemas.microsoft.com/office/drawing/2014/main" id="{CE7B2426-5222-64F9-9455-C2973235ED55}"/>
              </a:ext>
            </a:extLst>
          </p:cNvPr>
          <p:cNvSpPr>
            <a:spLocks noGrp="1"/>
          </p:cNvSpPr>
          <p:nvPr>
            <p:ph type="ftr" sz="quarter" idx="30"/>
          </p:nvPr>
        </p:nvSpPr>
        <p:spPr/>
        <p:txBody>
          <a:bodyPr/>
          <a:lstStyle/>
          <a:p>
            <a:r>
              <a:rPr lang="en-US">
                <a:latin typeface="+mj-lt"/>
              </a:rPr>
              <a:t>Microsoft Fabric Community Conference 2025</a:t>
            </a:r>
          </a:p>
        </p:txBody>
      </p:sp>
      <p:sp>
        <p:nvSpPr>
          <p:cNvPr id="10" name="Slide Number Placeholder 9">
            <a:extLst>
              <a:ext uri="{FF2B5EF4-FFF2-40B4-BE49-F238E27FC236}">
                <a16:creationId xmlns:a16="http://schemas.microsoft.com/office/drawing/2014/main" id="{EC9DC608-3E19-DE57-3955-565DA1B46B13}"/>
              </a:ext>
            </a:extLst>
          </p:cNvPr>
          <p:cNvSpPr>
            <a:spLocks noGrp="1"/>
          </p:cNvSpPr>
          <p:nvPr>
            <p:ph type="sldNum" sz="quarter" idx="31"/>
          </p:nvPr>
        </p:nvSpPr>
        <p:spPr/>
        <p:txBody>
          <a:bodyPr/>
          <a:lstStyle/>
          <a:p>
            <a:fld id="{B1356FBF-028C-F74E-A7B4-9B8ED246DD1B}" type="slidenum">
              <a:rPr lang="en-US" smtClean="0">
                <a:latin typeface="+mj-lt"/>
              </a:rPr>
              <a:pPr/>
              <a:t>10</a:t>
            </a:fld>
            <a:endParaRPr lang="en-US">
              <a:latin typeface="+mj-lt"/>
            </a:endParaRPr>
          </a:p>
        </p:txBody>
      </p:sp>
      <p:sp>
        <p:nvSpPr>
          <p:cNvPr id="11" name="Title 1">
            <a:extLst>
              <a:ext uri="{FF2B5EF4-FFF2-40B4-BE49-F238E27FC236}">
                <a16:creationId xmlns:a16="http://schemas.microsoft.com/office/drawing/2014/main" id="{F41FA6FB-031B-F798-70C3-10E782B1C049}"/>
              </a:ext>
            </a:extLst>
          </p:cNvPr>
          <p:cNvSpPr>
            <a:spLocks noGrp="1"/>
          </p:cNvSpPr>
          <p:nvPr>
            <p:ph type="title"/>
          </p:nvPr>
        </p:nvSpPr>
        <p:spPr>
          <a:xfrm>
            <a:off x="563880" y="503396"/>
            <a:ext cx="11064240" cy="724535"/>
          </a:xfrm>
        </p:spPr>
        <p:txBody>
          <a:bodyPr/>
          <a:lstStyle/>
          <a:p>
            <a:r>
              <a:rPr lang="en-US" dirty="0" err="1"/>
              <a:t>LangGraph</a:t>
            </a:r>
            <a:r>
              <a:rPr lang="en-US" dirty="0"/>
              <a:t> - Graphs</a:t>
            </a:r>
          </a:p>
        </p:txBody>
      </p:sp>
      <p:sp>
        <p:nvSpPr>
          <p:cNvPr id="12" name="Content Placeholder 3">
            <a:extLst>
              <a:ext uri="{FF2B5EF4-FFF2-40B4-BE49-F238E27FC236}">
                <a16:creationId xmlns:a16="http://schemas.microsoft.com/office/drawing/2014/main" id="{D9D52920-4061-2491-4B83-A4E93124EC70}"/>
              </a:ext>
            </a:extLst>
          </p:cNvPr>
          <p:cNvSpPr txBox="1">
            <a:spLocks/>
          </p:cNvSpPr>
          <p:nvPr/>
        </p:nvSpPr>
        <p:spPr>
          <a:xfrm>
            <a:off x="6480054" y="1138198"/>
            <a:ext cx="5394960" cy="5212080"/>
          </a:xfrm>
          <a:prstGeom prst="rect">
            <a:avLst/>
          </a:prstGeom>
          <a:solidFill>
            <a:schemeClr val="bg2">
              <a:lumMod val="95000"/>
              <a:alpha val="71000"/>
            </a:schemeClr>
          </a:solidFill>
          <a:ln w="12700">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latin typeface="+mj-lt"/>
              </a:rPr>
              <a:t>Example</a:t>
            </a:r>
          </a:p>
        </p:txBody>
      </p:sp>
      <p:sp>
        <p:nvSpPr>
          <p:cNvPr id="14" name="Slide Number Placeholder 5">
            <a:extLst>
              <a:ext uri="{FF2B5EF4-FFF2-40B4-BE49-F238E27FC236}">
                <a16:creationId xmlns:a16="http://schemas.microsoft.com/office/drawing/2014/main" id="{D378D36E-7BA3-163D-0C79-AC13862E4739}"/>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latin typeface="+mj-lt"/>
              </a:rPr>
              <a:pPr/>
              <a:t>10</a:t>
            </a:fld>
            <a:endParaRPr lang="en-US">
              <a:latin typeface="+mj-lt"/>
            </a:endParaRPr>
          </a:p>
        </p:txBody>
      </p:sp>
      <p:sp>
        <p:nvSpPr>
          <p:cNvPr id="15" name="Oval 14">
            <a:extLst>
              <a:ext uri="{FF2B5EF4-FFF2-40B4-BE49-F238E27FC236}">
                <a16:creationId xmlns:a16="http://schemas.microsoft.com/office/drawing/2014/main" id="{F2E7D87A-9930-8816-8716-AD666C86D850}"/>
              </a:ext>
            </a:extLst>
          </p:cNvPr>
          <p:cNvSpPr/>
          <p:nvPr/>
        </p:nvSpPr>
        <p:spPr>
          <a:xfrm>
            <a:off x="1242606" y="1500362"/>
            <a:ext cx="914400" cy="9144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 name="Straight Arrow Connector 15">
            <a:extLst>
              <a:ext uri="{FF2B5EF4-FFF2-40B4-BE49-F238E27FC236}">
                <a16:creationId xmlns:a16="http://schemas.microsoft.com/office/drawing/2014/main" id="{1F352236-74C5-B780-6E46-EEF38C34A60D}"/>
              </a:ext>
            </a:extLst>
          </p:cNvPr>
          <p:cNvCxnSpPr/>
          <p:nvPr/>
        </p:nvCxnSpPr>
        <p:spPr>
          <a:xfrm>
            <a:off x="953405" y="2978108"/>
            <a:ext cx="172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8C4A1537-6556-CEE5-CA09-429569F82E8C}"/>
              </a:ext>
            </a:extLst>
          </p:cNvPr>
          <p:cNvSpPr/>
          <p:nvPr/>
        </p:nvSpPr>
        <p:spPr>
          <a:xfrm>
            <a:off x="1223527" y="3641154"/>
            <a:ext cx="914400" cy="91440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8" name="Straight Arrow Connector 17">
            <a:extLst>
              <a:ext uri="{FF2B5EF4-FFF2-40B4-BE49-F238E27FC236}">
                <a16:creationId xmlns:a16="http://schemas.microsoft.com/office/drawing/2014/main" id="{E7E721FB-30D1-0CD8-BFE3-C912CFFDC5D4}"/>
              </a:ext>
            </a:extLst>
          </p:cNvPr>
          <p:cNvCxnSpPr>
            <a:cxnSpLocks/>
          </p:cNvCxnSpPr>
          <p:nvPr/>
        </p:nvCxnSpPr>
        <p:spPr>
          <a:xfrm flipV="1">
            <a:off x="1886278" y="3410836"/>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2E476F-17E2-4CC1-8D93-F498A2E58373}"/>
              </a:ext>
            </a:extLst>
          </p:cNvPr>
          <p:cNvCxnSpPr>
            <a:cxnSpLocks/>
          </p:cNvCxnSpPr>
          <p:nvPr/>
        </p:nvCxnSpPr>
        <p:spPr>
          <a:xfrm>
            <a:off x="1886278" y="4318224"/>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5F13925-20A4-EF24-6ADB-1374DC3C2661}"/>
              </a:ext>
            </a:extLst>
          </p:cNvPr>
          <p:cNvSpPr/>
          <p:nvPr/>
        </p:nvSpPr>
        <p:spPr>
          <a:xfrm>
            <a:off x="3507404" y="1518316"/>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node</a:t>
            </a:r>
          </a:p>
        </p:txBody>
      </p:sp>
      <p:sp>
        <p:nvSpPr>
          <p:cNvPr id="21" name="Rectangle 20">
            <a:extLst>
              <a:ext uri="{FF2B5EF4-FFF2-40B4-BE49-F238E27FC236}">
                <a16:creationId xmlns:a16="http://schemas.microsoft.com/office/drawing/2014/main" id="{A221B6E7-7380-6076-6C85-50AD65E528B4}"/>
              </a:ext>
            </a:extLst>
          </p:cNvPr>
          <p:cNvSpPr/>
          <p:nvPr/>
        </p:nvSpPr>
        <p:spPr>
          <a:xfrm>
            <a:off x="3533045" y="2520908"/>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An edge</a:t>
            </a:r>
          </a:p>
        </p:txBody>
      </p:sp>
      <p:sp>
        <p:nvSpPr>
          <p:cNvPr id="22" name="Rectangle 21">
            <a:extLst>
              <a:ext uri="{FF2B5EF4-FFF2-40B4-BE49-F238E27FC236}">
                <a16:creationId xmlns:a16="http://schemas.microsoft.com/office/drawing/2014/main" id="{A0B52497-233D-ADCD-157E-A3B23593140F}"/>
              </a:ext>
            </a:extLst>
          </p:cNvPr>
          <p:cNvSpPr/>
          <p:nvPr/>
        </p:nvSpPr>
        <p:spPr>
          <a:xfrm>
            <a:off x="3533045" y="3609656"/>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conditional edge</a:t>
            </a:r>
          </a:p>
        </p:txBody>
      </p:sp>
      <p:cxnSp>
        <p:nvCxnSpPr>
          <p:cNvPr id="23" name="Straight Arrow Connector 22">
            <a:extLst>
              <a:ext uri="{FF2B5EF4-FFF2-40B4-BE49-F238E27FC236}">
                <a16:creationId xmlns:a16="http://schemas.microsoft.com/office/drawing/2014/main" id="{2C707C18-80DD-6C33-F4D2-1F8C2854148B}"/>
              </a:ext>
            </a:extLst>
          </p:cNvPr>
          <p:cNvCxnSpPr/>
          <p:nvPr/>
        </p:nvCxnSpPr>
        <p:spPr>
          <a:xfrm>
            <a:off x="583447" y="4098354"/>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65405-9273-53D2-785C-5FCC566A874F}"/>
              </a:ext>
            </a:extLst>
          </p:cNvPr>
          <p:cNvSpPr/>
          <p:nvPr/>
        </p:nvSpPr>
        <p:spPr>
          <a:xfrm>
            <a:off x="3533045" y="5147694"/>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tool / function</a:t>
            </a:r>
          </a:p>
        </p:txBody>
      </p:sp>
      <p:sp>
        <p:nvSpPr>
          <p:cNvPr id="25" name="Oval 24">
            <a:extLst>
              <a:ext uri="{FF2B5EF4-FFF2-40B4-BE49-F238E27FC236}">
                <a16:creationId xmlns:a16="http://schemas.microsoft.com/office/drawing/2014/main" id="{95FF3622-D3FA-20BE-798A-596491A50AB8}"/>
              </a:ext>
            </a:extLst>
          </p:cNvPr>
          <p:cNvSpPr/>
          <p:nvPr/>
        </p:nvSpPr>
        <p:spPr>
          <a:xfrm>
            <a:off x="1254648" y="5218600"/>
            <a:ext cx="914400" cy="91440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EFEA149-729C-0D41-F143-1A125C562E6E}"/>
              </a:ext>
            </a:extLst>
          </p:cNvPr>
          <p:cNvSpPr/>
          <p:nvPr/>
        </p:nvSpPr>
        <p:spPr>
          <a:xfrm>
            <a:off x="8840376" y="2628718"/>
            <a:ext cx="548640" cy="5486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FC3C4319-F584-6C3B-E075-06437CDBC87C}"/>
              </a:ext>
            </a:extLst>
          </p:cNvPr>
          <p:cNvSpPr/>
          <p:nvPr/>
        </p:nvSpPr>
        <p:spPr>
          <a:xfrm>
            <a:off x="7931083"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8" name="Straight Arrow Connector 27">
            <a:extLst>
              <a:ext uri="{FF2B5EF4-FFF2-40B4-BE49-F238E27FC236}">
                <a16:creationId xmlns:a16="http://schemas.microsoft.com/office/drawing/2014/main" id="{F179F02B-F8BE-6D07-3360-8A2D7C3AFE6C}"/>
              </a:ext>
            </a:extLst>
          </p:cNvPr>
          <p:cNvCxnSpPr>
            <a:cxnSpLocks/>
          </p:cNvCxnSpPr>
          <p:nvPr/>
        </p:nvCxnSpPr>
        <p:spPr>
          <a:xfrm>
            <a:off x="9114696" y="1806345"/>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C53AD6-184B-A9E6-7638-C31E7213891C}"/>
              </a:ext>
            </a:extLst>
          </p:cNvPr>
          <p:cNvSpPr txBox="1"/>
          <p:nvPr/>
        </p:nvSpPr>
        <p:spPr>
          <a:xfrm>
            <a:off x="7597422" y="6307466"/>
            <a:ext cx="4655062" cy="553998"/>
          </a:xfrm>
          <a:prstGeom prst="rect">
            <a:avLst/>
          </a:prstGeom>
          <a:noFill/>
        </p:spPr>
        <p:txBody>
          <a:bodyPr wrap="square">
            <a:spAutoFit/>
          </a:bodyPr>
          <a:lstStyle/>
          <a:p>
            <a:r>
              <a:rPr lang="en-US" sz="1000">
                <a:latin typeface="+mj-lt"/>
              </a:rPr>
              <a:t>Sources:</a:t>
            </a:r>
          </a:p>
          <a:p>
            <a:pPr marL="171450" indent="-171450">
              <a:buFont typeface="Arial" panose="020B0604020202020204" pitchFamily="34" charset="0"/>
              <a:buChar char="•"/>
            </a:pPr>
            <a:r>
              <a:rPr lang="en-US" sz="1000">
                <a:latin typeface="+mj-lt"/>
                <a:hlinkClick r:id="rId3"/>
              </a:rPr>
              <a:t>https://langchain-ai.github.io/langgraph/concepts/low_level/#graphs</a:t>
            </a:r>
            <a:endParaRPr lang="en-US" sz="1000">
              <a:latin typeface="+mj-lt"/>
            </a:endParaRPr>
          </a:p>
          <a:p>
            <a:pPr marL="171450" indent="-171450">
              <a:buFont typeface="Arial" panose="020B0604020202020204" pitchFamily="34" charset="0"/>
              <a:buChar char="•"/>
            </a:pPr>
            <a:r>
              <a:rPr lang="en-US" sz="1000">
                <a:latin typeface="+mj-lt"/>
                <a:hlinkClick r:id="rId4"/>
              </a:rPr>
              <a:t>https://learn.deeplearning.ai/courses/ai-agents-in-langgraph</a:t>
            </a:r>
            <a:r>
              <a:rPr lang="en-US" sz="1000">
                <a:latin typeface="+mj-lt"/>
              </a:rPr>
              <a:t> </a:t>
            </a:r>
          </a:p>
        </p:txBody>
      </p:sp>
      <p:sp>
        <p:nvSpPr>
          <p:cNvPr id="30" name="Diamond 29">
            <a:extLst>
              <a:ext uri="{FF2B5EF4-FFF2-40B4-BE49-F238E27FC236}">
                <a16:creationId xmlns:a16="http://schemas.microsoft.com/office/drawing/2014/main" id="{24828F99-EFEC-178D-1D04-9D13C8848EEE}"/>
              </a:ext>
            </a:extLst>
          </p:cNvPr>
          <p:cNvSpPr/>
          <p:nvPr/>
        </p:nvSpPr>
        <p:spPr>
          <a:xfrm>
            <a:off x="8840376" y="3677183"/>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Arrow Connector 30">
            <a:extLst>
              <a:ext uri="{FF2B5EF4-FFF2-40B4-BE49-F238E27FC236}">
                <a16:creationId xmlns:a16="http://schemas.microsoft.com/office/drawing/2014/main" id="{65DB6EC1-8F6D-C0A3-5F27-F94FAB33F960}"/>
              </a:ext>
            </a:extLst>
          </p:cNvPr>
          <p:cNvCxnSpPr>
            <a:cxnSpLocks/>
            <a:stCxn id="26" idx="4"/>
            <a:endCxn id="30" idx="0"/>
          </p:cNvCxnSpPr>
          <p:nvPr/>
        </p:nvCxnSpPr>
        <p:spPr>
          <a:xfrm>
            <a:off x="9114696" y="3177358"/>
            <a:ext cx="0" cy="49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8DF2DA-CC29-924C-6CA5-A0FF55CFF326}"/>
              </a:ext>
            </a:extLst>
          </p:cNvPr>
          <p:cNvCxnSpPr>
            <a:cxnSpLocks/>
            <a:stCxn id="30" idx="1"/>
            <a:endCxn id="27" idx="7"/>
          </p:cNvCxnSpPr>
          <p:nvPr/>
        </p:nvCxnSpPr>
        <p:spPr>
          <a:xfrm flipH="1">
            <a:off x="8399377" y="3951503"/>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D9BD0A-E0D4-FC37-4326-13603B297B17}"/>
              </a:ext>
            </a:extLst>
          </p:cNvPr>
          <p:cNvCxnSpPr>
            <a:cxnSpLocks/>
            <a:stCxn id="30" idx="3"/>
            <a:endCxn id="34" idx="1"/>
          </p:cNvCxnSpPr>
          <p:nvPr/>
        </p:nvCxnSpPr>
        <p:spPr>
          <a:xfrm>
            <a:off x="9389016" y="3951503"/>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50D323-731E-35DA-5923-ADF41938F67C}"/>
              </a:ext>
            </a:extLst>
          </p:cNvPr>
          <p:cNvSpPr/>
          <p:nvPr/>
        </p:nvSpPr>
        <p:spPr>
          <a:xfrm>
            <a:off x="9749668"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5" name="Straight Arrow Connector 34">
            <a:extLst>
              <a:ext uri="{FF2B5EF4-FFF2-40B4-BE49-F238E27FC236}">
                <a16:creationId xmlns:a16="http://schemas.microsoft.com/office/drawing/2014/main" id="{7F57C0A2-53CB-2BE6-F3B6-44E9BEE6C6FE}"/>
              </a:ext>
            </a:extLst>
          </p:cNvPr>
          <p:cNvCxnSpPr>
            <a:cxnSpLocks/>
            <a:stCxn id="30" idx="2"/>
            <a:endCxn id="36" idx="0"/>
          </p:cNvCxnSpPr>
          <p:nvPr/>
        </p:nvCxnSpPr>
        <p:spPr>
          <a:xfrm>
            <a:off x="9114696" y="4225823"/>
            <a:ext cx="0" cy="628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93255-3E6F-D29C-92F6-6DB49A940496}"/>
              </a:ext>
            </a:extLst>
          </p:cNvPr>
          <p:cNvSpPr/>
          <p:nvPr/>
        </p:nvSpPr>
        <p:spPr>
          <a:xfrm>
            <a:off x="8840376" y="4854632"/>
            <a:ext cx="548640" cy="5486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9" name="Connector: Elbow 38">
            <a:extLst>
              <a:ext uri="{FF2B5EF4-FFF2-40B4-BE49-F238E27FC236}">
                <a16:creationId xmlns:a16="http://schemas.microsoft.com/office/drawing/2014/main" id="{6E1ED716-015A-56F0-E9A4-4714C0AA5184}"/>
              </a:ext>
            </a:extLst>
          </p:cNvPr>
          <p:cNvCxnSpPr>
            <a:stCxn id="34" idx="6"/>
            <a:endCxn id="26" idx="6"/>
          </p:cNvCxnSpPr>
          <p:nvPr/>
        </p:nvCxnSpPr>
        <p:spPr>
          <a:xfrm flipH="1" flipV="1">
            <a:off x="9389016" y="2903038"/>
            <a:ext cx="909292"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1635A6A-32F6-ECAD-9E5C-F28334596947}"/>
              </a:ext>
            </a:extLst>
          </p:cNvPr>
          <p:cNvSpPr/>
          <p:nvPr/>
        </p:nvSpPr>
        <p:spPr>
          <a:xfrm>
            <a:off x="7789511" y="33302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4" name="Rectangle 43">
            <a:extLst>
              <a:ext uri="{FF2B5EF4-FFF2-40B4-BE49-F238E27FC236}">
                <a16:creationId xmlns:a16="http://schemas.microsoft.com/office/drawing/2014/main" id="{A0C115B3-6071-FC9E-41E1-8F22B09302A2}"/>
              </a:ext>
            </a:extLst>
          </p:cNvPr>
          <p:cNvSpPr/>
          <p:nvPr/>
        </p:nvSpPr>
        <p:spPr>
          <a:xfrm>
            <a:off x="9016288" y="33057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5" name="Rectangle 44">
            <a:extLst>
              <a:ext uri="{FF2B5EF4-FFF2-40B4-BE49-F238E27FC236}">
                <a16:creationId xmlns:a16="http://schemas.microsoft.com/office/drawing/2014/main" id="{7EB859D0-E4B5-C398-E222-88AEB7DF3367}"/>
              </a:ext>
            </a:extLst>
          </p:cNvPr>
          <p:cNvSpPr/>
          <p:nvPr/>
        </p:nvSpPr>
        <p:spPr>
          <a:xfrm>
            <a:off x="8395112" y="512085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End node</a:t>
            </a:r>
          </a:p>
        </p:txBody>
      </p:sp>
      <p:sp>
        <p:nvSpPr>
          <p:cNvPr id="46" name="Rectangle 45">
            <a:extLst>
              <a:ext uri="{FF2B5EF4-FFF2-40B4-BE49-F238E27FC236}">
                <a16:creationId xmlns:a16="http://schemas.microsoft.com/office/drawing/2014/main" id="{5BEEB28B-17C7-31DE-E39E-AB0291E5F652}"/>
              </a:ext>
            </a:extLst>
          </p:cNvPr>
          <p:cNvSpPr/>
          <p:nvPr/>
        </p:nvSpPr>
        <p:spPr>
          <a:xfrm>
            <a:off x="8395111" y="11005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Entry point</a:t>
            </a:r>
          </a:p>
        </p:txBody>
      </p:sp>
      <p:sp>
        <p:nvSpPr>
          <p:cNvPr id="47" name="Rectangle 46">
            <a:extLst>
              <a:ext uri="{FF2B5EF4-FFF2-40B4-BE49-F238E27FC236}">
                <a16:creationId xmlns:a16="http://schemas.microsoft.com/office/drawing/2014/main" id="{60A3FD31-C490-C800-D2BF-FF004813D586}"/>
              </a:ext>
            </a:extLst>
          </p:cNvPr>
          <p:cNvSpPr/>
          <p:nvPr/>
        </p:nvSpPr>
        <p:spPr>
          <a:xfrm>
            <a:off x="7359263" y="24371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node</a:t>
            </a:r>
          </a:p>
        </p:txBody>
      </p:sp>
      <p:sp>
        <p:nvSpPr>
          <p:cNvPr id="48" name="Rectangle 47">
            <a:extLst>
              <a:ext uri="{FF2B5EF4-FFF2-40B4-BE49-F238E27FC236}">
                <a16:creationId xmlns:a16="http://schemas.microsoft.com/office/drawing/2014/main" id="{AB9815B7-5B03-FA13-5758-1A6E890916B6}"/>
              </a:ext>
            </a:extLst>
          </p:cNvPr>
          <p:cNvSpPr/>
          <p:nvPr/>
        </p:nvSpPr>
        <p:spPr>
          <a:xfrm>
            <a:off x="6910586" y="3951503"/>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49" name="Rectangle 48">
            <a:extLst>
              <a:ext uri="{FF2B5EF4-FFF2-40B4-BE49-F238E27FC236}">
                <a16:creationId xmlns:a16="http://schemas.microsoft.com/office/drawing/2014/main" id="{7F48A0D0-86C8-AECB-8BAF-53633A42C2F2}"/>
              </a:ext>
            </a:extLst>
          </p:cNvPr>
          <p:cNvSpPr/>
          <p:nvPr/>
        </p:nvSpPr>
        <p:spPr>
          <a:xfrm>
            <a:off x="9281053" y="437835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cxnSp>
        <p:nvCxnSpPr>
          <p:cNvPr id="50" name="Straight Arrow Connector 49">
            <a:extLst>
              <a:ext uri="{FF2B5EF4-FFF2-40B4-BE49-F238E27FC236}">
                <a16:creationId xmlns:a16="http://schemas.microsoft.com/office/drawing/2014/main" id="{B3A42A17-9E6F-F62C-B9BB-A60ADE6223EB}"/>
              </a:ext>
            </a:extLst>
          </p:cNvPr>
          <p:cNvCxnSpPr>
            <a:cxnSpLocks/>
            <a:stCxn id="27" idx="5"/>
            <a:endCxn id="36" idx="1"/>
          </p:cNvCxnSpPr>
          <p:nvPr/>
        </p:nvCxnSpPr>
        <p:spPr>
          <a:xfrm>
            <a:off x="8399377" y="4591406"/>
            <a:ext cx="521345" cy="343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9B46-CA1A-CF5A-84C6-9EAB128B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669F-3910-BFF4-85AF-AFEB7D7CE30D}"/>
              </a:ext>
            </a:extLst>
          </p:cNvPr>
          <p:cNvSpPr>
            <a:spLocks noGrp="1"/>
          </p:cNvSpPr>
          <p:nvPr>
            <p:ph type="title"/>
          </p:nvPr>
        </p:nvSpPr>
        <p:spPr/>
        <p:txBody>
          <a:bodyPr/>
          <a:lstStyle/>
          <a:p>
            <a:r>
              <a:rPr lang="en-US" err="1"/>
              <a:t>LangGraph</a:t>
            </a:r>
            <a:r>
              <a:rPr lang="en-US"/>
              <a:t> - Tools</a:t>
            </a:r>
          </a:p>
        </p:txBody>
      </p:sp>
      <p:sp>
        <p:nvSpPr>
          <p:cNvPr id="3" name="Content Placeholder 2">
            <a:extLst>
              <a:ext uri="{FF2B5EF4-FFF2-40B4-BE49-F238E27FC236}">
                <a16:creationId xmlns:a16="http://schemas.microsoft.com/office/drawing/2014/main" id="{5F5DA32E-D993-E0AE-BC41-29D16D175C6F}"/>
              </a:ext>
            </a:extLst>
          </p:cNvPr>
          <p:cNvSpPr>
            <a:spLocks noGrp="1"/>
          </p:cNvSpPr>
          <p:nvPr>
            <p:ph sz="quarter" idx="27"/>
          </p:nvPr>
        </p:nvSpPr>
        <p:spPr>
          <a:xfrm>
            <a:off x="367990" y="1447800"/>
            <a:ext cx="6027350" cy="4732338"/>
          </a:xfrm>
        </p:spPr>
        <p:txBody>
          <a:bodyPr>
            <a:noAutofit/>
          </a:bodyPr>
          <a:lstStyle/>
          <a:p>
            <a:pPr marL="0" indent="0">
              <a:buNone/>
            </a:pPr>
            <a:r>
              <a:rPr lang="en-US" sz="1800" b="1" dirty="0"/>
              <a:t>Tools</a:t>
            </a:r>
            <a:r>
              <a:rPr lang="en-US" sz="1800" dirty="0"/>
              <a:t> are an easy way to associate Python functions with a schema defining the functions name, description, and arguments.</a:t>
            </a:r>
          </a:p>
          <a:p>
            <a:pPr marL="0" indent="0">
              <a:buNone/>
            </a:pPr>
            <a:r>
              <a:rPr lang="en-US" sz="1800" dirty="0"/>
              <a:t>These can be invoked by a model, and outputs can be fed back into the model.</a:t>
            </a:r>
          </a:p>
          <a:p>
            <a:pPr marL="0" indent="0">
              <a:buNone/>
            </a:pPr>
            <a:r>
              <a:rPr lang="en-US" sz="1800" dirty="0"/>
              <a:t>Some outputs can be  “artifacts”, or objects that can’t be directly passed to a model but need to be passed to downstream tasks.  </a:t>
            </a:r>
          </a:p>
          <a:p>
            <a:pPr marL="0" indent="0">
              <a:buNone/>
            </a:pPr>
            <a:endParaRPr lang="en-US" sz="1800" dirty="0"/>
          </a:p>
          <a:p>
            <a:pPr marL="0" indent="0">
              <a:buNone/>
            </a:pPr>
            <a:r>
              <a:rPr lang="en-US" sz="1800" b="1" dirty="0">
                <a:solidFill>
                  <a:schemeClr val="accent2"/>
                </a:solidFill>
              </a:rPr>
              <a:t>Tips</a:t>
            </a:r>
          </a:p>
          <a:p>
            <a:r>
              <a:rPr lang="en-US" sz="1800" dirty="0"/>
              <a:t>Design tools with clear naming, documentation, proper type hints to facilitate ease of use by models.</a:t>
            </a:r>
          </a:p>
          <a:p>
            <a:r>
              <a:rPr lang="en-US" sz="1800" dirty="0"/>
              <a:t>Develop simple or narrowly scoped tools to ensure accurate and efficient model utilization.​</a:t>
            </a:r>
          </a:p>
          <a:p>
            <a:pPr marL="0" indent="0">
              <a:buNone/>
            </a:pPr>
            <a:endParaRPr lang="en-US" sz="1800" dirty="0"/>
          </a:p>
        </p:txBody>
      </p:sp>
      <p:sp>
        <p:nvSpPr>
          <p:cNvPr id="4" name="Content Placeholder 3">
            <a:extLst>
              <a:ext uri="{FF2B5EF4-FFF2-40B4-BE49-F238E27FC236}">
                <a16:creationId xmlns:a16="http://schemas.microsoft.com/office/drawing/2014/main" id="{2E4D0D6D-285E-7B09-69E7-A787E10D4BB4}"/>
              </a:ext>
            </a:extLst>
          </p:cNvPr>
          <p:cNvSpPr>
            <a:spLocks noGrp="1"/>
          </p:cNvSpPr>
          <p:nvPr>
            <p:ph sz="quarter" idx="28"/>
          </p:nvPr>
        </p:nvSpPr>
        <p:spPr>
          <a:xfrm>
            <a:off x="6591610" y="169312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a:solidFill>
                  <a:srgbClr val="0070C0"/>
                </a:solidFill>
              </a:rPr>
              <a:t>Example code:</a:t>
            </a:r>
          </a:p>
          <a:p>
            <a:pPr marL="0" indent="0">
              <a:buNone/>
            </a:pPr>
            <a:endParaRPr lang="en-US"/>
          </a:p>
          <a:p>
            <a:pPr marL="0" indent="0">
              <a:buNone/>
            </a:pPr>
            <a:r>
              <a:rPr lang="en-US">
                <a:latin typeface="Consolas" panose="020B0609020204030204" pitchFamily="49" charset="0"/>
              </a:rPr>
              <a:t>from </a:t>
            </a:r>
            <a:r>
              <a:rPr lang="en-US" err="1">
                <a:latin typeface="Consolas" panose="020B0609020204030204" pitchFamily="49" charset="0"/>
              </a:rPr>
              <a:t>langchain_core.tools</a:t>
            </a:r>
            <a:r>
              <a:rPr lang="en-US">
                <a:latin typeface="Consolas" panose="020B0609020204030204" pitchFamily="49" charset="0"/>
              </a:rPr>
              <a:t> import tool</a:t>
            </a:r>
          </a:p>
          <a:p>
            <a:pPr marL="0" indent="0">
              <a:buNone/>
            </a:pPr>
            <a:r>
              <a:rPr lang="en-US">
                <a:latin typeface="Consolas" panose="020B0609020204030204" pitchFamily="49" charset="0"/>
              </a:rPr>
              <a:t>@tool</a:t>
            </a:r>
          </a:p>
          <a:p>
            <a:pPr marL="0" indent="0">
              <a:buNone/>
            </a:pPr>
            <a:r>
              <a:rPr lang="en-US">
                <a:latin typeface="Consolas" panose="020B0609020204030204" pitchFamily="49" charset="0"/>
              </a:rPr>
              <a:t>def multiply(a: int, b: int) -&gt; int:</a:t>
            </a:r>
          </a:p>
          <a:p>
            <a:pPr marL="222250" lvl="1" indent="0">
              <a:buNone/>
            </a:pPr>
            <a:r>
              <a:rPr lang="en-US">
                <a:latin typeface="Consolas" panose="020B0609020204030204" pitchFamily="49" charset="0"/>
              </a:rPr>
              <a:t>"""Multiply two numbers.""“</a:t>
            </a:r>
          </a:p>
          <a:p>
            <a:pPr marL="0" indent="0">
              <a:buNone/>
            </a:pPr>
            <a:r>
              <a:rPr lang="en-US">
                <a:latin typeface="Consolas" panose="020B0609020204030204" pitchFamily="49" charset="0"/>
              </a:rPr>
              <a:t>return a * b</a:t>
            </a:r>
          </a:p>
        </p:txBody>
      </p:sp>
      <p:sp>
        <p:nvSpPr>
          <p:cNvPr id="5" name="Footer Placeholder 4">
            <a:extLst>
              <a:ext uri="{FF2B5EF4-FFF2-40B4-BE49-F238E27FC236}">
                <a16:creationId xmlns:a16="http://schemas.microsoft.com/office/drawing/2014/main" id="{33F74575-1C54-77D0-2AB0-0197D256C17C}"/>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81507543-3558-6970-E5A7-F83AB2945877}"/>
              </a:ext>
            </a:extLst>
          </p:cNvPr>
          <p:cNvSpPr>
            <a:spLocks noGrp="1"/>
          </p:cNvSpPr>
          <p:nvPr>
            <p:ph type="sldNum" sz="quarter" idx="30"/>
          </p:nvPr>
        </p:nvSpPr>
        <p:spPr/>
        <p:txBody>
          <a:bodyPr/>
          <a:lstStyle/>
          <a:p>
            <a:fld id="{B1356FBF-028C-F74E-A7B4-9B8ED246DD1B}" type="slidenum">
              <a:rPr lang="en-US" smtClean="0"/>
              <a:pPr/>
              <a:t>11</a:t>
            </a:fld>
            <a:endParaRPr lang="en-US"/>
          </a:p>
        </p:txBody>
      </p:sp>
    </p:spTree>
    <p:extLst>
      <p:ext uri="{BB962C8B-B14F-4D97-AF65-F5344CB8AC3E}">
        <p14:creationId xmlns:p14="http://schemas.microsoft.com/office/powerpoint/2010/main" val="24427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1317-E3CD-D3DD-46D0-6132C5B3B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B7BC7-64F6-C7D3-899E-0F6528887004}"/>
              </a:ext>
            </a:extLst>
          </p:cNvPr>
          <p:cNvSpPr>
            <a:spLocks noGrp="1"/>
          </p:cNvSpPr>
          <p:nvPr>
            <p:ph type="title"/>
          </p:nvPr>
        </p:nvSpPr>
        <p:spPr/>
        <p:txBody>
          <a:bodyPr anchor="t"/>
          <a:lstStyle/>
          <a:p>
            <a:r>
              <a:rPr lang="en-US" dirty="0"/>
              <a:t>State &amp; Memory</a:t>
            </a:r>
          </a:p>
        </p:txBody>
      </p:sp>
      <p:sp>
        <p:nvSpPr>
          <p:cNvPr id="5" name="Footer Placeholder 4">
            <a:extLst>
              <a:ext uri="{FF2B5EF4-FFF2-40B4-BE49-F238E27FC236}">
                <a16:creationId xmlns:a16="http://schemas.microsoft.com/office/drawing/2014/main" id="{0917E3AE-9869-0BAE-3233-297E4C98CBD5}"/>
              </a:ext>
            </a:extLst>
          </p:cNvPr>
          <p:cNvSpPr>
            <a:spLocks noGrp="1"/>
          </p:cNvSpPr>
          <p:nvPr>
            <p:ph type="ftr" sz="quarter" idx="29"/>
          </p:nvPr>
        </p:nvSpPr>
        <p:spPr/>
        <p:txBody>
          <a:bodyPr anchor="t"/>
          <a:lstStyle/>
          <a:p>
            <a:r>
              <a:rPr lang="en-US"/>
              <a:t>Microsoft Fabric Community Conference 2025</a:t>
            </a:r>
          </a:p>
        </p:txBody>
      </p:sp>
      <p:sp>
        <p:nvSpPr>
          <p:cNvPr id="6" name="Slide Number Placeholder 5">
            <a:extLst>
              <a:ext uri="{FF2B5EF4-FFF2-40B4-BE49-F238E27FC236}">
                <a16:creationId xmlns:a16="http://schemas.microsoft.com/office/drawing/2014/main" id="{3C6FB602-75A0-83CC-A653-373D6A7E86F3}"/>
              </a:ext>
            </a:extLst>
          </p:cNvPr>
          <p:cNvSpPr>
            <a:spLocks noGrp="1"/>
          </p:cNvSpPr>
          <p:nvPr>
            <p:ph type="sldNum" sz="quarter" idx="30"/>
          </p:nvPr>
        </p:nvSpPr>
        <p:spPr/>
        <p:txBody>
          <a:bodyPr anchor="t"/>
          <a:lstStyle/>
          <a:p>
            <a:fld id="{B1356FBF-028C-F74E-A7B4-9B8ED246DD1B}" type="slidenum">
              <a:rPr lang="en-US" smtClean="0"/>
              <a:pPr/>
              <a:t>12</a:t>
            </a:fld>
            <a:endParaRPr lang="en-US"/>
          </a:p>
        </p:txBody>
      </p:sp>
      <p:sp>
        <p:nvSpPr>
          <p:cNvPr id="9" name="Rectangle 8">
            <a:extLst>
              <a:ext uri="{FF2B5EF4-FFF2-40B4-BE49-F238E27FC236}">
                <a16:creationId xmlns:a16="http://schemas.microsoft.com/office/drawing/2014/main" id="{30410352-4100-FD21-E380-EB3B5E9926F5}"/>
              </a:ext>
            </a:extLst>
          </p:cNvPr>
          <p:cNvSpPr/>
          <p:nvPr/>
        </p:nvSpPr>
        <p:spPr>
          <a:xfrm>
            <a:off x="302648"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State</a:t>
            </a:r>
          </a:p>
          <a:p>
            <a:pPr algn="ct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A snapshot of your agentic application.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contain any information useful to describe the snapshot.</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Ideally, it should have enough information such that the application can be restored at a given state.</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also help  maintain consistency and context, enabling agents to perform tasks effectively and coordinate with each other.​</a:t>
            </a:r>
          </a:p>
        </p:txBody>
      </p:sp>
      <p:sp>
        <p:nvSpPr>
          <p:cNvPr id="12" name="Rectangle 11">
            <a:extLst>
              <a:ext uri="{FF2B5EF4-FFF2-40B4-BE49-F238E27FC236}">
                <a16:creationId xmlns:a16="http://schemas.microsoft.com/office/drawing/2014/main" id="{64BB1825-51C9-C02C-E751-304D4ECCDDD8}"/>
              </a:ext>
            </a:extLst>
          </p:cNvPr>
          <p:cNvSpPr/>
          <p:nvPr/>
        </p:nvSpPr>
        <p:spPr>
          <a:xfrm>
            <a:off x="4330412"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Short -Term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Storage of information within a single session or interaction, allowing agents to maintain context during that session.​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Enables coherent and contextually relevant responses by remembering recent interactions.​</a:t>
            </a:r>
          </a:p>
        </p:txBody>
      </p:sp>
      <p:sp>
        <p:nvSpPr>
          <p:cNvPr id="13" name="Rectangle 12">
            <a:extLst>
              <a:ext uri="{FF2B5EF4-FFF2-40B4-BE49-F238E27FC236}">
                <a16:creationId xmlns:a16="http://schemas.microsoft.com/office/drawing/2014/main" id="{0267EDEA-71F0-7936-5DB7-D09242D2CA3D}"/>
              </a:ext>
            </a:extLst>
          </p:cNvPr>
          <p:cNvSpPr/>
          <p:nvPr/>
        </p:nvSpPr>
        <p:spPr>
          <a:xfrm>
            <a:off x="8358176"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Long-Term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Persistent storage of information across multiple sessions, enabling agents to recall past interactions and user preferences over time.​</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Allows agents to learn from feedback, adapt to user preferences, and provide personalized experiences.​</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Integrates with external databases to retain information between sessions.</a:t>
            </a:r>
          </a:p>
          <a:p>
            <a:pPr marL="285750" indent="-285750">
              <a:buFont typeface="Arial" panose="020B0604020202020204" pitchFamily="34" charset="0"/>
              <a:buChar char="•"/>
            </a:pPr>
            <a:endParaRPr lang="en-US" sz="1200" dirty="0">
              <a:solidFill>
                <a:sysClr val="windowText" lastClr="000000"/>
              </a:solidFill>
              <a:latin typeface="+mj-lt"/>
            </a:endParaRPr>
          </a:p>
          <a:p>
            <a:endParaRPr lang="en-US" sz="1000" b="1" dirty="0">
              <a:solidFill>
                <a:sysClr val="windowText" lastClr="000000"/>
              </a:solidFill>
              <a:latin typeface="+mj-lt"/>
            </a:endParaRPr>
          </a:p>
        </p:txBody>
      </p:sp>
      <p:sp>
        <p:nvSpPr>
          <p:cNvPr id="3" name="TextBox 2">
            <a:extLst>
              <a:ext uri="{FF2B5EF4-FFF2-40B4-BE49-F238E27FC236}">
                <a16:creationId xmlns:a16="http://schemas.microsoft.com/office/drawing/2014/main" id="{327B3174-EF52-1B66-F03C-DA15614A2C95}"/>
              </a:ext>
            </a:extLst>
          </p:cNvPr>
          <p:cNvSpPr txBox="1"/>
          <p:nvPr/>
        </p:nvSpPr>
        <p:spPr>
          <a:xfrm>
            <a:off x="1959429" y="98697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98039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21E-DFF2-0DBB-AA1F-30F65816D245}"/>
              </a:ext>
            </a:extLst>
          </p:cNvPr>
          <p:cNvSpPr>
            <a:spLocks noGrp="1"/>
          </p:cNvSpPr>
          <p:nvPr>
            <p:ph type="title"/>
          </p:nvPr>
        </p:nvSpPr>
        <p:spPr/>
        <p:txBody>
          <a:bodyPr/>
          <a:lstStyle/>
          <a:p>
            <a:r>
              <a:rPr lang="en-US" dirty="0" err="1"/>
              <a:t>LangGraph</a:t>
            </a:r>
            <a:r>
              <a:rPr lang="en-US" dirty="0"/>
              <a:t> - </a:t>
            </a:r>
            <a:r>
              <a:rPr lang="en-US" dirty="0" err="1"/>
              <a:t>Checkpointers</a:t>
            </a:r>
            <a:endParaRPr lang="en-US" dirty="0"/>
          </a:p>
        </p:txBody>
      </p:sp>
      <p:sp>
        <p:nvSpPr>
          <p:cNvPr id="3" name="Content Placeholder 2">
            <a:extLst>
              <a:ext uri="{FF2B5EF4-FFF2-40B4-BE49-F238E27FC236}">
                <a16:creationId xmlns:a16="http://schemas.microsoft.com/office/drawing/2014/main" id="{BDD5D739-A87F-4160-C5D2-1E34A0B21A55}"/>
              </a:ext>
            </a:extLst>
          </p:cNvPr>
          <p:cNvSpPr>
            <a:spLocks noGrp="1"/>
          </p:cNvSpPr>
          <p:nvPr>
            <p:ph sz="quarter" idx="27"/>
          </p:nvPr>
        </p:nvSpPr>
        <p:spPr>
          <a:xfrm>
            <a:off x="563563" y="1357460"/>
            <a:ext cx="11205650" cy="4997144"/>
          </a:xfrm>
          <a:solidFill>
            <a:schemeClr val="bg2">
              <a:lumMod val="95000"/>
              <a:alpha val="61000"/>
            </a:schemeClr>
          </a:solidFill>
          <a:effectLst>
            <a:outerShdw blurRad="50800" dist="38100" dir="2700000" algn="tl" rotWithShape="0">
              <a:prstClr val="black">
                <a:alpha val="40000"/>
              </a:prstClr>
            </a:outerShdw>
          </a:effectLst>
        </p:spPr>
        <p:txBody>
          <a:bodyPr>
            <a:noAutofit/>
          </a:bodyPr>
          <a:lstStyle/>
          <a:p>
            <a:pPr>
              <a:buNone/>
            </a:pPr>
            <a:r>
              <a:rPr lang="en-US" sz="1700" b="1" dirty="0">
                <a:solidFill>
                  <a:schemeClr val="accent2"/>
                </a:solidFill>
                <a:latin typeface="+mj-lt"/>
              </a:rPr>
              <a:t>Easy state management. </a:t>
            </a:r>
            <a:r>
              <a:rPr lang="en-US" sz="1700" dirty="0">
                <a:latin typeface="+mj-lt"/>
              </a:rPr>
              <a:t>Capture and store the current state of agents, including the data they're handling, their internal status, and relevant context. This simplifies tracking the progress and condition of your agents.</a:t>
            </a:r>
          </a:p>
          <a:p>
            <a:pPr>
              <a:buNone/>
            </a:pPr>
            <a:r>
              <a:rPr lang="en-US" sz="1700" b="1" dirty="0">
                <a:solidFill>
                  <a:schemeClr val="accent2"/>
                </a:solidFill>
                <a:latin typeface="+mj-lt"/>
              </a:rPr>
              <a:t>Reliable persistence. </a:t>
            </a:r>
            <a:r>
              <a:rPr lang="en-US" sz="1700" dirty="0">
                <a:latin typeface="+mj-lt"/>
              </a:rPr>
              <a:t>Save states securely to durable storage (like databases or file systems). This means your application can easily recover its previous state after restarts or system crashes, minimizing downtime and ensuring reliability.</a:t>
            </a:r>
          </a:p>
          <a:p>
            <a:pPr>
              <a:buNone/>
            </a:pPr>
            <a:r>
              <a:rPr lang="en-US" sz="1700" b="1" dirty="0">
                <a:solidFill>
                  <a:schemeClr val="accent2"/>
                </a:solidFill>
                <a:latin typeface="+mj-lt"/>
              </a:rPr>
              <a:t>Effortless restoration. </a:t>
            </a:r>
            <a:r>
              <a:rPr lang="en-US" sz="1700" dirty="0">
                <a:latin typeface="+mj-lt"/>
              </a:rPr>
              <a:t>Restore agents to previously saved checkpoints. This feature allows applications to resume smoothly from specific, stable points without reprocessing earlier steps.</a:t>
            </a:r>
          </a:p>
          <a:p>
            <a:pPr>
              <a:buNone/>
            </a:pPr>
            <a:r>
              <a:rPr lang="en-US" sz="1700" b="1" dirty="0">
                <a:solidFill>
                  <a:schemeClr val="accent2"/>
                </a:solidFill>
                <a:latin typeface="+mj-lt"/>
              </a:rPr>
              <a:t>Consistency across agents. </a:t>
            </a:r>
            <a:r>
              <a:rPr lang="en-US" sz="1700" dirty="0">
                <a:latin typeface="+mj-lt"/>
              </a:rPr>
              <a:t>In distributed or multi-agent systems, </a:t>
            </a:r>
            <a:r>
              <a:rPr lang="en-US" sz="1700" dirty="0" err="1">
                <a:latin typeface="+mj-lt"/>
              </a:rPr>
              <a:t>checkpointers</a:t>
            </a:r>
            <a:r>
              <a:rPr lang="en-US" sz="1700" dirty="0">
                <a:latin typeface="+mj-lt"/>
              </a:rPr>
              <a:t> ensure consistent states by coordinating checkpoints across different agents, even when they operate in separate nodes or environments.</a:t>
            </a:r>
          </a:p>
          <a:p>
            <a:pPr>
              <a:buNone/>
            </a:pPr>
            <a:r>
              <a:rPr lang="en-US" sz="1700" b="1" dirty="0">
                <a:solidFill>
                  <a:schemeClr val="accent2"/>
                </a:solidFill>
                <a:latin typeface="+mj-lt"/>
              </a:rPr>
              <a:t>Customizable configuration</a:t>
            </a:r>
            <a:r>
              <a:rPr lang="en-US" sz="1700" b="1" dirty="0">
                <a:latin typeface="+mj-lt"/>
              </a:rPr>
              <a:t>. </a:t>
            </a:r>
            <a:r>
              <a:rPr lang="en-US" sz="1700" dirty="0">
                <a:latin typeface="+mj-lt"/>
              </a:rPr>
              <a:t>Developers can control how often and under what conditions checkpoints are created. This flexibility helps balance performance and reliability based on specific needs.</a:t>
            </a:r>
          </a:p>
          <a:p>
            <a:pPr>
              <a:buNone/>
            </a:pPr>
            <a:r>
              <a:rPr lang="en-US" sz="1700" b="1" dirty="0">
                <a:solidFill>
                  <a:schemeClr val="accent2"/>
                </a:solidFill>
                <a:latin typeface="+mj-lt"/>
              </a:rPr>
              <a:t>Built-in memory. </a:t>
            </a:r>
            <a:r>
              <a:rPr lang="en-US" sz="1700" dirty="0">
                <a:latin typeface="+mj-lt"/>
              </a:rPr>
              <a:t>Enable agents to "remember" past interactions, essential for ongoing conversations or repetitive tasks. This persistent memory maintains context across multiple interactions, enhancing user experience and interaction continuity.</a:t>
            </a:r>
          </a:p>
          <a:p>
            <a:pPr>
              <a:buNone/>
            </a:pPr>
            <a:r>
              <a:rPr lang="en-US" sz="1700" b="1" dirty="0">
                <a:solidFill>
                  <a:schemeClr val="accent2"/>
                </a:solidFill>
                <a:latin typeface="+mj-lt"/>
              </a:rPr>
              <a:t>Time travel &amp; debugging</a:t>
            </a:r>
            <a:r>
              <a:rPr lang="en-US" sz="1700" b="1" dirty="0">
                <a:latin typeface="+mj-lt"/>
              </a:rPr>
              <a:t>. </a:t>
            </a:r>
            <a:r>
              <a:rPr lang="en-US" sz="1700" dirty="0">
                <a:latin typeface="+mj-lt"/>
              </a:rPr>
              <a:t>Allowing developers to replay past executions to review, debug, or analyze specific interactions. Additionally, developers can fork the graph state at any checkpoint, exploring alternative scenarios or debugging different pathways.</a:t>
            </a:r>
          </a:p>
        </p:txBody>
      </p:sp>
      <p:sp>
        <p:nvSpPr>
          <p:cNvPr id="5" name="Footer Placeholder 4">
            <a:extLst>
              <a:ext uri="{FF2B5EF4-FFF2-40B4-BE49-F238E27FC236}">
                <a16:creationId xmlns:a16="http://schemas.microsoft.com/office/drawing/2014/main" id="{97E7979D-CFCC-32E6-95BF-E12AC9BD4024}"/>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89390751-3D6D-842D-6889-8CEC4CCC3F1B}"/>
              </a:ext>
            </a:extLst>
          </p:cNvPr>
          <p:cNvSpPr>
            <a:spLocks noGrp="1"/>
          </p:cNvSpPr>
          <p:nvPr>
            <p:ph type="sldNum" sz="quarter" idx="30"/>
          </p:nvPr>
        </p:nvSpPr>
        <p:spPr/>
        <p:txBody>
          <a:bodyPr/>
          <a:lstStyle/>
          <a:p>
            <a:fld id="{B1356FBF-028C-F74E-A7B4-9B8ED246DD1B}" type="slidenum">
              <a:rPr lang="en-US" smtClean="0">
                <a:latin typeface="+mj-lt"/>
              </a:rPr>
              <a:pPr/>
              <a:t>13</a:t>
            </a:fld>
            <a:endParaRPr lang="en-US">
              <a:latin typeface="+mj-lt"/>
            </a:endParaRPr>
          </a:p>
        </p:txBody>
      </p:sp>
      <p:sp>
        <p:nvSpPr>
          <p:cNvPr id="8" name="TextBox 7">
            <a:extLst>
              <a:ext uri="{FF2B5EF4-FFF2-40B4-BE49-F238E27FC236}">
                <a16:creationId xmlns:a16="http://schemas.microsoft.com/office/drawing/2014/main" id="{3179AFFE-BD84-6032-5F9B-970F7A140D9D}"/>
              </a:ext>
            </a:extLst>
          </p:cNvPr>
          <p:cNvSpPr txBox="1"/>
          <p:nvPr/>
        </p:nvSpPr>
        <p:spPr>
          <a:xfrm>
            <a:off x="5230679" y="6538525"/>
            <a:ext cx="6814750" cy="276999"/>
          </a:xfrm>
          <a:prstGeom prst="rect">
            <a:avLst/>
          </a:prstGeom>
          <a:noFill/>
        </p:spPr>
        <p:txBody>
          <a:bodyPr wrap="square">
            <a:spAutoFit/>
          </a:bodyPr>
          <a:lstStyle/>
          <a:p>
            <a:pPr marL="0" indent="0" algn="r">
              <a:buNone/>
            </a:pPr>
            <a:r>
              <a:rPr lang="en-US" sz="1200" dirty="0">
                <a:latin typeface="+mj-lt"/>
              </a:rPr>
              <a:t>Azure Cosmos DB </a:t>
            </a:r>
            <a:r>
              <a:rPr lang="en-US" sz="1200" dirty="0" err="1">
                <a:latin typeface="+mj-lt"/>
              </a:rPr>
              <a:t>Checkpointer</a:t>
            </a:r>
            <a:r>
              <a:rPr lang="en-US" sz="1200" dirty="0">
                <a:latin typeface="+mj-lt"/>
              </a:rPr>
              <a:t>: https://</a:t>
            </a:r>
            <a:r>
              <a:rPr lang="en-US" sz="1200" dirty="0" err="1">
                <a:latin typeface="+mj-lt"/>
              </a:rPr>
              <a:t>github.com</a:t>
            </a:r>
            <a:r>
              <a:rPr lang="en-US" sz="1200" dirty="0">
                <a:latin typeface="+mj-lt"/>
              </a:rPr>
              <a:t>/</a:t>
            </a:r>
            <a:r>
              <a:rPr lang="en-US" sz="1200" dirty="0" err="1">
                <a:latin typeface="+mj-lt"/>
              </a:rPr>
              <a:t>shengbo</a:t>
            </a:r>
            <a:r>
              <a:rPr lang="en-US" sz="1200" dirty="0">
                <a:latin typeface="+mj-lt"/>
              </a:rPr>
              <a:t>-ma/</a:t>
            </a:r>
            <a:r>
              <a:rPr lang="en-US" sz="1200" dirty="0" err="1">
                <a:latin typeface="+mj-lt"/>
              </a:rPr>
              <a:t>langgraph</a:t>
            </a:r>
            <a:r>
              <a:rPr lang="en-US" sz="1200" dirty="0">
                <a:latin typeface="+mj-lt"/>
              </a:rPr>
              <a:t>-checkpoint-cosmos</a:t>
            </a:r>
          </a:p>
        </p:txBody>
      </p:sp>
    </p:spTree>
    <p:extLst>
      <p:ext uri="{BB962C8B-B14F-4D97-AF65-F5344CB8AC3E}">
        <p14:creationId xmlns:p14="http://schemas.microsoft.com/office/powerpoint/2010/main" val="376349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BEC07908-A8B9-DAAC-94DE-B3C0FE3DE36F}"/>
              </a:ext>
            </a:extLst>
          </p:cNvPr>
          <p:cNvSpPr>
            <a:spLocks noGrp="1"/>
          </p:cNvSpPr>
          <p:nvPr>
            <p:ph type="title"/>
          </p:nvPr>
        </p:nvSpPr>
        <p:spPr>
          <a:xfrm>
            <a:off x="1173578" y="781930"/>
            <a:ext cx="8849935" cy="984885"/>
          </a:xfrm>
        </p:spPr>
        <p:txBody>
          <a:bodyPr>
            <a:normAutofit fontScale="90000"/>
          </a:bodyPr>
          <a:lstStyle/>
          <a:p>
            <a:r>
              <a:rPr lang="en-US" sz="3200" dirty="0">
                <a:solidFill>
                  <a:schemeClr val="tx1"/>
                </a:solidFill>
                <a:latin typeface="Aptos" panose="020B0004020202020204" pitchFamily="34" charset="0"/>
              </a:rPr>
              <a:t>Keep up with Azure Cosmos DB pace of innovation (announced at Build): </a:t>
            </a:r>
            <a:r>
              <a:rPr lang="en-US" sz="3200" dirty="0">
                <a:gradFill>
                  <a:gsLst>
                    <a:gs pos="0">
                      <a:srgbClr val="0078D4"/>
                    </a:gs>
                    <a:gs pos="100000">
                      <a:srgbClr val="8661C5"/>
                    </a:gs>
                  </a:gsLst>
                  <a:lin ang="2700000" scaled="1"/>
                </a:gradFill>
                <a:latin typeface="Aptos" panose="020B0004020202020204" pitchFamily="34" charset="0"/>
              </a:rPr>
              <a:t>What does it mean for you?</a:t>
            </a:r>
          </a:p>
        </p:txBody>
      </p:sp>
      <p:cxnSp>
        <p:nvCxnSpPr>
          <p:cNvPr id="23" name="Straight Connector 22">
            <a:extLst>
              <a:ext uri="{FF2B5EF4-FFF2-40B4-BE49-F238E27FC236}">
                <a16:creationId xmlns:a16="http://schemas.microsoft.com/office/drawing/2014/main" id="{24C21248-F735-5719-745F-4797D8E58E9C}"/>
              </a:ext>
              <a:ext uri="{C183D7F6-B498-43B3-948B-1728B52AA6E4}">
                <adec:decorative xmlns:adec="http://schemas.microsoft.com/office/drawing/2017/decorative" val="1"/>
              </a:ext>
            </a:extLst>
          </p:cNvPr>
          <p:cNvCxnSpPr>
            <a:cxnSpLocks/>
          </p:cNvCxnSpPr>
          <p:nvPr/>
        </p:nvCxnSpPr>
        <p:spPr>
          <a:xfrm flipV="1">
            <a:off x="791987" y="678995"/>
            <a:ext cx="0" cy="1087820"/>
          </a:xfrm>
          <a:prstGeom prst="line">
            <a:avLst/>
          </a:prstGeom>
          <a:ln w="28575">
            <a:gradFill flip="none" rotWithShape="1">
              <a:gsLst>
                <a:gs pos="100000">
                  <a:srgbClr val="FF5C39"/>
                </a:gs>
                <a:gs pos="0">
                  <a:srgbClr val="C03BC4"/>
                </a:gs>
              </a:gsLst>
              <a:lin ang="5400000" scaled="1"/>
              <a:tileRect/>
            </a:gradFill>
          </a:ln>
          <a:effectLst>
            <a:outerShdw blurRad="63500" dist="127000" dir="2700000" algn="ctr" rotWithShape="0">
              <a:srgbClr val="091F2C">
                <a:alpha val="20000"/>
              </a:srgb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28007C-4AFB-4032-CB60-0A07F05CC74A}"/>
              </a:ext>
            </a:extLst>
          </p:cNvPr>
          <p:cNvSpPr txBox="1"/>
          <p:nvPr/>
        </p:nvSpPr>
        <p:spPr>
          <a:xfrm>
            <a:off x="1173578" y="2128766"/>
            <a:ext cx="4578636" cy="4478149"/>
          </a:xfrm>
          <a:prstGeom prst="rect">
            <a:avLst/>
          </a:prstGeom>
          <a:noFill/>
        </p:spPr>
        <p:txBody>
          <a:bodyPr wrap="square">
            <a:spAutoFit/>
          </a:bodyPr>
          <a:lstStyle/>
          <a:p>
            <a:r>
              <a:rPr lang="pt-BR" sz="1200" b="1" dirty="0">
                <a:solidFill>
                  <a:srgbClr val="0E1726"/>
                </a:solidFill>
                <a:highlight>
                  <a:srgbClr val="FEFEFE"/>
                </a:highlight>
                <a:latin typeface="Segoe UI" panose="020B0502040204020203" pitchFamily="34" charset="0"/>
              </a:rPr>
              <a:t>Azure Cosmos DB for NoSQL </a:t>
            </a:r>
          </a:p>
          <a:p>
            <a:endParaRPr lang="en-US" sz="1200" dirty="0">
              <a:solidFill>
                <a:srgbClr val="0E1726"/>
              </a:solidFill>
              <a:highlight>
                <a:srgbClr val="FEFEFE"/>
              </a:highlight>
              <a:latin typeface="Segoe UI" panose="020B0502040204020203" pitchFamily="34" charset="0"/>
            </a:endParaRPr>
          </a:p>
          <a:p>
            <a:pPr marL="342900" indent="-342900">
              <a:buFont typeface="+mj-lt"/>
              <a:buAutoNum type="arabicPeriod"/>
            </a:pPr>
            <a:r>
              <a:rPr lang="en-US" sz="1200" dirty="0">
                <a:solidFill>
                  <a:srgbClr val="0E1726"/>
                </a:solidFill>
                <a:highlight>
                  <a:srgbClr val="FEFEFE"/>
                </a:highlight>
                <a:latin typeface="Segoe UI" panose="020B0502040204020203" pitchFamily="34" charset="0"/>
              </a:rPr>
              <a:t>Vector Search in Azure Cosmos DB for NoSQL (powered by </a:t>
            </a:r>
            <a:r>
              <a:rPr lang="en-US" sz="1200" dirty="0" err="1">
                <a:solidFill>
                  <a:srgbClr val="0E1726"/>
                </a:solidFill>
                <a:highlight>
                  <a:srgbClr val="FEFEFE"/>
                </a:highlight>
                <a:latin typeface="Segoe UI" panose="020B0502040204020203" pitchFamily="34" charset="0"/>
              </a:rPr>
              <a:t>DiskANN</a:t>
            </a:r>
            <a:r>
              <a:rPr lang="en-US" sz="1200" dirty="0">
                <a:solidFill>
                  <a:srgbClr val="0E1726"/>
                </a:solidFill>
                <a:highlight>
                  <a:srgbClr val="FEFEFE"/>
                </a:highlight>
                <a:latin typeface="Segoe UI" panose="020B0502040204020203" pitchFamily="34" charset="0"/>
              </a:rPr>
              <a:t> ): </a:t>
            </a:r>
            <a:br>
              <a:rPr lang="en-US" sz="1200" dirty="0">
                <a:solidFill>
                  <a:srgbClr val="0E1726"/>
                </a:solidFill>
                <a:highlight>
                  <a:srgbClr val="FEFEFE"/>
                </a:highlight>
                <a:latin typeface="Segoe UI" panose="020B0502040204020203" pitchFamily="34" charset="0"/>
              </a:rPr>
            </a:br>
            <a: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The fastest, more sophisticated, performant, and the only Serverless Vector Database in the Market to deliver on your Intelligent Apps most demanding requirements</a:t>
            </a:r>
            <a:b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br>
            <a:endParaRPr lang="en-US" sz="3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endParaRPr>
          </a:p>
          <a:p>
            <a:pPr marL="342900" indent="-342900">
              <a:buFont typeface="+mj-lt"/>
              <a:buAutoNum type="arabicPeriod"/>
            </a:pPr>
            <a:r>
              <a:rPr lang="en-US" sz="1200" dirty="0">
                <a:solidFill>
                  <a:srgbClr val="0E1726"/>
                </a:solidFill>
                <a:highlight>
                  <a:srgbClr val="FEFEFE"/>
                </a:highlight>
                <a:latin typeface="Segoe UI" panose="020B0502040204020203" pitchFamily="34" charset="0"/>
              </a:rPr>
              <a:t>Azure Cosmos DB for NoSQL integrations in </a:t>
            </a:r>
            <a:r>
              <a:rPr lang="en-US" sz="1200" dirty="0" err="1">
                <a:solidFill>
                  <a:srgbClr val="0E1726"/>
                </a:solidFill>
                <a:highlight>
                  <a:srgbClr val="FEFEFE"/>
                </a:highlight>
                <a:latin typeface="Segoe UI" panose="020B0502040204020203" pitchFamily="34" charset="0"/>
              </a:rPr>
              <a:t>LangChain</a:t>
            </a:r>
            <a:r>
              <a:rPr lang="en-US" sz="1200" dirty="0">
                <a:solidFill>
                  <a:srgbClr val="0E1726"/>
                </a:solidFill>
                <a:highlight>
                  <a:srgbClr val="FEFEFE"/>
                </a:highlight>
                <a:latin typeface="Segoe UI" panose="020B0502040204020203" pitchFamily="34" charset="0"/>
              </a:rPr>
              <a:t> and Semantic Kernel: </a:t>
            </a:r>
            <a:br>
              <a:rPr lang="en-US" sz="1200" dirty="0">
                <a:solidFill>
                  <a:srgbClr val="0E1726"/>
                </a:solidFill>
                <a:highlight>
                  <a:srgbClr val="FEFEFE"/>
                </a:highlight>
                <a:latin typeface="Segoe UI" panose="020B0502040204020203" pitchFamily="34" charset="0"/>
              </a:rPr>
            </a:br>
            <a: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More flexible development and more robust applications</a:t>
            </a:r>
            <a:b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br>
            <a:endParaRPr lang="en-US" sz="3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endParaRPr>
          </a:p>
          <a:p>
            <a:pPr marL="342900" indent="-342900">
              <a:buFont typeface="+mj-lt"/>
              <a:buAutoNum type="arabicPeriod"/>
            </a:pPr>
            <a:r>
              <a:rPr lang="en-US" sz="1200" dirty="0">
                <a:solidFill>
                  <a:srgbClr val="0E1726"/>
                </a:solidFill>
                <a:highlight>
                  <a:srgbClr val="FEFEFE"/>
                </a:highlight>
                <a:latin typeface="Segoe UI" panose="020B0502040204020203" pitchFamily="34" charset="0"/>
              </a:rPr>
              <a:t>Azure Cosmos DB for NoSQL Computed Properties</a:t>
            </a:r>
            <a:br>
              <a:rPr lang="en-US" sz="1200" dirty="0">
                <a:solidFill>
                  <a:srgbClr val="0E1726"/>
                </a:solidFill>
                <a:highlight>
                  <a:srgbClr val="FEFEFE"/>
                </a:highlight>
                <a:latin typeface="Segoe UI" panose="020B0502040204020203" pitchFamily="34" charset="0"/>
              </a:rPr>
            </a:br>
            <a: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Speed, performance and Dev simplification</a:t>
            </a:r>
            <a:b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br>
            <a:endParaRPr lang="en-US" sz="3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endParaRPr>
          </a:p>
          <a:p>
            <a:pPr marL="342900" indent="-342900">
              <a:buFont typeface="+mj-lt"/>
              <a:buAutoNum type="arabicPeriod"/>
            </a:pPr>
            <a:r>
              <a:rPr lang="en-US" sz="1200" dirty="0">
                <a:solidFill>
                  <a:srgbClr val="0E1726"/>
                </a:solidFill>
                <a:highlight>
                  <a:srgbClr val="FEFEFE"/>
                </a:highlight>
                <a:latin typeface="Segoe UI" panose="020B0502040204020203" pitchFamily="34" charset="0"/>
              </a:rPr>
              <a:t>Serverless to provisioned account migration: </a:t>
            </a:r>
            <a:br>
              <a:rPr lang="en-US" sz="1200" dirty="0">
                <a:solidFill>
                  <a:srgbClr val="0E1726"/>
                </a:solidFill>
                <a:highlight>
                  <a:srgbClr val="FEFEFE"/>
                </a:highlight>
                <a:latin typeface="Segoe UI" panose="020B0502040204020203" pitchFamily="34" charset="0"/>
              </a:rPr>
            </a:br>
            <a: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The ability to start small in serverless mode and transparently migrate to Provisioned mode when you go into production will make it much easier to go from Dev to Prod and will guarantee the best TCO while you are developing your App</a:t>
            </a:r>
            <a:b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br>
            <a:endParaRPr lang="en-US" sz="3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endParaRPr>
          </a:p>
          <a:p>
            <a:pPr marL="342900" indent="-342900">
              <a:buFont typeface="+mj-lt"/>
              <a:buAutoNum type="arabicPeriod"/>
            </a:pPr>
            <a:r>
              <a:rPr lang="en-US" sz="1200" dirty="0">
                <a:solidFill>
                  <a:srgbClr val="0E1726"/>
                </a:solidFill>
                <a:highlight>
                  <a:srgbClr val="FEFEFE"/>
                </a:highlight>
                <a:latin typeface="Segoe UI" panose="020B0502040204020203" pitchFamily="34" charset="0"/>
              </a:rPr>
              <a:t>Dynamic Autoscaling for RU based Azure Cosmos DB</a:t>
            </a:r>
            <a:br>
              <a:rPr lang="en-US" sz="1200" dirty="0">
                <a:solidFill>
                  <a:srgbClr val="0E1726"/>
                </a:solidFill>
                <a:highlight>
                  <a:srgbClr val="FEFEFE"/>
                </a:highlight>
                <a:latin typeface="Segoe UI" panose="020B0502040204020203" pitchFamily="34" charset="0"/>
              </a:rPr>
            </a:br>
            <a:r>
              <a:rPr lang="en-US" sz="1200" b="1"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Will deliver you the best TCO in the market, regardless of size, scale, distribution or Partitioning strategy</a:t>
            </a:r>
          </a:p>
          <a:p>
            <a:br>
              <a:rPr lang="en-US" sz="1200" dirty="0">
                <a:solidFill>
                  <a:srgbClr val="0E1726"/>
                </a:solidFill>
                <a:highlight>
                  <a:srgbClr val="FEFEFE"/>
                </a:highlight>
                <a:latin typeface="Segoe UI" panose="020B0502040204020203" pitchFamily="34" charset="0"/>
              </a:rPr>
            </a:br>
            <a:endParaRPr lang="en-US" sz="1200" dirty="0">
              <a:solidFill>
                <a:srgbClr val="0E1726"/>
              </a:solidFill>
              <a:highlight>
                <a:srgbClr val="FEFEFE"/>
              </a:highlight>
              <a:latin typeface="Segoe UI" panose="020B0502040204020203" pitchFamily="34" charset="0"/>
            </a:endParaRPr>
          </a:p>
        </p:txBody>
      </p:sp>
      <p:sp>
        <p:nvSpPr>
          <p:cNvPr id="5" name="TextBox 4">
            <a:extLst>
              <a:ext uri="{FF2B5EF4-FFF2-40B4-BE49-F238E27FC236}">
                <a16:creationId xmlns:a16="http://schemas.microsoft.com/office/drawing/2014/main" id="{EACF6FAF-2D9D-8167-F928-6B884ADCC318}"/>
              </a:ext>
            </a:extLst>
          </p:cNvPr>
          <p:cNvSpPr txBox="1"/>
          <p:nvPr/>
        </p:nvSpPr>
        <p:spPr>
          <a:xfrm>
            <a:off x="6287386" y="2128766"/>
            <a:ext cx="6810152" cy="2862322"/>
          </a:xfrm>
          <a:prstGeom prst="rect">
            <a:avLst/>
          </a:prstGeom>
          <a:noFill/>
        </p:spPr>
        <p:txBody>
          <a:bodyPr wrap="square">
            <a:spAutoFit/>
          </a:bodyPr>
          <a:lstStyle>
            <a:defPPr>
              <a:defRPr lang="en-US"/>
            </a:defPPr>
            <a:lvl1pPr>
              <a:defRPr sz="1200" b="1">
                <a:solidFill>
                  <a:srgbClr val="0E1726"/>
                </a:solidFill>
                <a:highlight>
                  <a:srgbClr val="FEFEFE"/>
                </a:highlight>
                <a:latin typeface="Segoe UI" panose="020B0502040204020203" pitchFamily="34" charset="0"/>
              </a:defRPr>
            </a:lvl1pPr>
          </a:lstStyle>
          <a:p>
            <a:r>
              <a:rPr lang="en-US" dirty="0"/>
              <a:t>vCore-based Azure Cosmos DB for MongoDB </a:t>
            </a:r>
            <a:br>
              <a:rPr lang="en-US" dirty="0"/>
            </a:br>
            <a:endParaRPr lang="en-US" dirty="0"/>
          </a:p>
          <a:p>
            <a:pPr marL="228600" indent="-228600">
              <a:buFont typeface="+mj-lt"/>
              <a:buAutoNum type="arabicPeriod"/>
            </a:pPr>
            <a:r>
              <a:rPr lang="en-US" b="0" dirty="0"/>
              <a:t>Cross-region DR in vCore-based Azure Cosmos DB for MongoDB</a:t>
            </a:r>
            <a:br>
              <a:rPr lang="en-US" b="0" dirty="0"/>
            </a:br>
            <a:r>
              <a:rPr lang="en-US"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More resilient Applications with vCore based CosmosDB </a:t>
            </a:r>
          </a:p>
          <a:p>
            <a:pPr marL="228600" indent="-228600">
              <a:buFont typeface="+mj-lt"/>
              <a:buAutoNum type="arabicPeriod"/>
            </a:pPr>
            <a:r>
              <a:rPr lang="en-US" b="0" dirty="0"/>
              <a:t>New Azure regions for vCore-based MongoDB</a:t>
            </a:r>
            <a:br>
              <a:rPr lang="en-US" b="0" dirty="0"/>
            </a:br>
            <a:r>
              <a:rPr lang="en-US"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Increased availability in your Geographic region</a:t>
            </a:r>
          </a:p>
          <a:p>
            <a:pPr marL="228600" indent="-228600">
              <a:buFont typeface="+mj-lt"/>
              <a:buAutoNum type="arabicPeriod"/>
            </a:pPr>
            <a:r>
              <a:rPr lang="en-US" b="0" dirty="0"/>
              <a:t>Autoscaling in vCore-based Azure Cosmos DB for MongoDB</a:t>
            </a:r>
            <a:br>
              <a:rPr lang="en-US" b="0" dirty="0"/>
            </a:br>
            <a:r>
              <a:rPr lang="en-US"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Meet demand while keeping your cost low, without manual interventions</a:t>
            </a:r>
          </a:p>
          <a:p>
            <a:br>
              <a:rPr lang="en-US" dirty="0"/>
            </a:br>
            <a:r>
              <a:rPr lang="en-US" dirty="0"/>
              <a:t>Developer Improvements</a:t>
            </a:r>
            <a:br>
              <a:rPr lang="en-US" dirty="0"/>
            </a:br>
            <a:endParaRPr lang="en-US" dirty="0"/>
          </a:p>
          <a:p>
            <a:pPr marL="228600" indent="-228600">
              <a:buFont typeface="+mj-lt"/>
              <a:buAutoNum type="arabicPeriod"/>
            </a:pPr>
            <a:r>
              <a:rPr lang="en-US" b="0" dirty="0"/>
              <a:t>Go SDK </a:t>
            </a:r>
          </a:p>
          <a:p>
            <a:pPr marL="228600" indent="-228600">
              <a:buFont typeface="+mj-lt"/>
              <a:buAutoNum type="arabicPeriod"/>
            </a:pPr>
            <a:r>
              <a:rPr lang="en-US" b="0" dirty="0" err="1"/>
              <a:t>Vercel</a:t>
            </a:r>
            <a:r>
              <a:rPr lang="en-US" b="0" dirty="0"/>
              <a:t> Integration </a:t>
            </a:r>
            <a:br>
              <a:rPr lang="en-US" b="0" dirty="0"/>
            </a:br>
            <a:br>
              <a:rPr lang="en-US" b="0" dirty="0"/>
            </a:br>
            <a:r>
              <a:rPr lang="en-US" spc="-50" dirty="0">
                <a:ln w="3175">
                  <a:noFill/>
                </a:ln>
                <a:gradFill>
                  <a:gsLst>
                    <a:gs pos="0">
                      <a:srgbClr val="0078D4"/>
                    </a:gs>
                    <a:gs pos="100000">
                      <a:srgbClr val="8661C5"/>
                    </a:gs>
                  </a:gsLst>
                  <a:lin ang="2700000" scaled="1"/>
                </a:gradFill>
                <a:latin typeface="Aptos" panose="020B0004020202020204" pitchFamily="34" charset="0"/>
                <a:cs typeface="Segoe UI" pitchFamily="34" charset="0"/>
              </a:rPr>
              <a:t>More Developer flexibility to use their tools and SDKs of choice</a:t>
            </a:r>
          </a:p>
        </p:txBody>
      </p:sp>
    </p:spTree>
    <p:extLst>
      <p:ext uri="{BB962C8B-B14F-4D97-AF65-F5344CB8AC3E}">
        <p14:creationId xmlns:p14="http://schemas.microsoft.com/office/powerpoint/2010/main" val="145082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0F7774-4F5E-ED23-2092-FF219B4B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6E79-B4ED-C0EA-0448-226D5C307C23}"/>
              </a:ext>
            </a:extLst>
          </p:cNvPr>
          <p:cNvSpPr>
            <a:spLocks noGrp="1"/>
          </p:cNvSpPr>
          <p:nvPr>
            <p:ph type="title"/>
          </p:nvPr>
        </p:nvSpPr>
        <p:spPr/>
        <p:txBody>
          <a:bodyPr/>
          <a:lstStyle/>
          <a:p>
            <a:r>
              <a:rPr lang="en-US" dirty="0" err="1"/>
              <a:t>LangGraph</a:t>
            </a:r>
            <a:r>
              <a:rPr lang="en-US" dirty="0"/>
              <a:t> – Persistence Glossary</a:t>
            </a:r>
          </a:p>
        </p:txBody>
      </p:sp>
      <p:sp>
        <p:nvSpPr>
          <p:cNvPr id="5" name="Footer Placeholder 4">
            <a:extLst>
              <a:ext uri="{FF2B5EF4-FFF2-40B4-BE49-F238E27FC236}">
                <a16:creationId xmlns:a16="http://schemas.microsoft.com/office/drawing/2014/main" id="{B1CCA0FF-6AD2-E55E-C92D-840A46E6B473}"/>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A362171-16CB-7B5A-972E-977E008F69BA}"/>
              </a:ext>
            </a:extLst>
          </p:cNvPr>
          <p:cNvSpPr>
            <a:spLocks noGrp="1"/>
          </p:cNvSpPr>
          <p:nvPr>
            <p:ph type="sldNum" sz="quarter" idx="30"/>
          </p:nvPr>
        </p:nvSpPr>
        <p:spPr/>
        <p:txBody>
          <a:bodyPr/>
          <a:lstStyle/>
          <a:p>
            <a:fld id="{B1356FBF-028C-F74E-A7B4-9B8ED246DD1B}" type="slidenum">
              <a:rPr lang="en-US" smtClean="0"/>
              <a:pPr/>
              <a:t>15</a:t>
            </a:fld>
            <a:endParaRPr lang="en-US"/>
          </a:p>
        </p:txBody>
      </p:sp>
      <p:sp>
        <p:nvSpPr>
          <p:cNvPr id="8" name="TextBox 7">
            <a:extLst>
              <a:ext uri="{FF2B5EF4-FFF2-40B4-BE49-F238E27FC236}">
                <a16:creationId xmlns:a16="http://schemas.microsoft.com/office/drawing/2014/main" id="{66AC6956-5D4C-837B-4342-FB2F7DB9D215}"/>
              </a:ext>
            </a:extLst>
          </p:cNvPr>
          <p:cNvSpPr txBox="1"/>
          <p:nvPr/>
        </p:nvSpPr>
        <p:spPr>
          <a:xfrm>
            <a:off x="5380182" y="6596390"/>
            <a:ext cx="6811818" cy="261610"/>
          </a:xfrm>
          <a:prstGeom prst="rect">
            <a:avLst/>
          </a:prstGeom>
          <a:noFill/>
        </p:spPr>
        <p:txBody>
          <a:bodyPr wrap="square">
            <a:spAutoFit/>
          </a:bodyPr>
          <a:lstStyle/>
          <a:p>
            <a:pPr algn="r"/>
            <a:r>
              <a:rPr lang="en-US" sz="1100"/>
              <a:t>Source: https://langchain-ai.github.io/langgraph/concepts/persistence/</a:t>
            </a:r>
          </a:p>
        </p:txBody>
      </p:sp>
      <p:pic>
        <p:nvPicPr>
          <p:cNvPr id="2050" name="Picture 2" descr="Replay">
            <a:extLst>
              <a:ext uri="{FF2B5EF4-FFF2-40B4-BE49-F238E27FC236}">
                <a16:creationId xmlns:a16="http://schemas.microsoft.com/office/drawing/2014/main" id="{B053CC19-5D15-A5A2-B862-CF5140D41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8" y="1382143"/>
            <a:ext cx="12036492" cy="521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21" name="Rectangle: Rounded Corners 19">
            <a:extLst>
              <a:ext uri="{FF2B5EF4-FFF2-40B4-BE49-F238E27FC236}">
                <a16:creationId xmlns:a16="http://schemas.microsoft.com/office/drawing/2014/main" id="{E1D6B69B-718B-0A26-8CB0-D5F09F31999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Segoe UI" pitchFamily="34" charset="0"/>
              <a:cs typeface="Segoe UI" pitchFamily="34" charset="0"/>
            </a:endParaRPr>
          </a:p>
        </p:txBody>
      </p:sp>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553998"/>
          </a:xfrm>
        </p:spPr>
        <p:txBody>
          <a:bodyPr/>
          <a:lstStyle/>
          <a:p>
            <a:pPr marL="0" defTabSz="932472" fontAlgn="base">
              <a:spcAft>
                <a:spcPct val="0"/>
              </a:spcAft>
              <a:defRPr/>
            </a:pPr>
            <a:r>
              <a:rPr lang="en-US" dirty="0">
                <a:solidFill>
                  <a:srgbClr val="000000"/>
                </a:solidFill>
                <a:latin typeface="+mn-lt"/>
                <a:cs typeface="+mn-cs"/>
              </a:rPr>
              <a:t>GenAI + Data Use Cases with Azure Cosmos DB</a:t>
            </a:r>
          </a:p>
        </p:txBody>
      </p:sp>
      <p:grpSp>
        <p:nvGrpSpPr>
          <p:cNvPr id="36" name="Group 35" descr="Operational and vector database">
            <a:extLst>
              <a:ext uri="{FF2B5EF4-FFF2-40B4-BE49-F238E27FC236}">
                <a16:creationId xmlns:a16="http://schemas.microsoft.com/office/drawing/2014/main" id="{322093FD-6E8A-F65C-4E56-F2B7AE5C9F8F}"/>
              </a:ext>
            </a:extLst>
          </p:cNvPr>
          <p:cNvGrpSpPr/>
          <p:nvPr/>
        </p:nvGrpSpPr>
        <p:grpSpPr>
          <a:xfrm>
            <a:off x="658192" y="2455223"/>
            <a:ext cx="1968500" cy="2167577"/>
            <a:chOff x="658192" y="2455223"/>
            <a:chExt cx="1968500" cy="2167577"/>
          </a:xfrm>
        </p:grpSpPr>
        <p:sp>
          <p:nvSpPr>
            <p:cNvPr id="10" name="Rounded Rectangle 6">
              <a:extLst>
                <a:ext uri="{FF2B5EF4-FFF2-40B4-BE49-F238E27FC236}">
                  <a16:creationId xmlns:a16="http://schemas.microsoft.com/office/drawing/2014/main" id="{97077BF0-6F03-1BEA-504C-DABBCFCE6F57}"/>
                </a:ext>
                <a:ext uri="{C183D7F6-B498-43B3-948B-1728B52AA6E4}">
                  <adec:decorative xmlns:adec="http://schemas.microsoft.com/office/drawing/2017/decorative" val="1"/>
                </a:ext>
              </a:extLst>
            </p:cNvPr>
            <p:cNvSpPr/>
            <p:nvPr/>
          </p:nvSpPr>
          <p:spPr bwMode="auto">
            <a:xfrm>
              <a:off x="658192" y="3048000"/>
              <a:ext cx="196850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No ETL</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Consistent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 complexity &amp; costs</a:t>
              </a:r>
            </a:p>
          </p:txBody>
        </p:sp>
        <p:sp>
          <p:nvSpPr>
            <p:cNvPr id="27" name="TextBox 26">
              <a:extLst>
                <a:ext uri="{FF2B5EF4-FFF2-40B4-BE49-F238E27FC236}">
                  <a16:creationId xmlns:a16="http://schemas.microsoft.com/office/drawing/2014/main" id="{4BF6E386-3B94-36B0-7F57-6AA0D7388E13}"/>
                </a:ext>
              </a:extLst>
            </p:cNvPr>
            <p:cNvSpPr txBox="1"/>
            <p:nvPr/>
          </p:nvSpPr>
          <p:spPr>
            <a:xfrm>
              <a:off x="753442" y="2455223"/>
              <a:ext cx="177800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latin typeface="Segoe Sans Display Semibold" pitchFamily="2" charset="0"/>
                  <a:cs typeface="Segoe Sans Display Semibold" pitchFamily="2" charset="0"/>
                </a:rPr>
                <a:t>Operational + Vector Database</a:t>
              </a:r>
            </a:p>
          </p:txBody>
        </p:sp>
      </p:grpSp>
      <p:grpSp>
        <p:nvGrpSpPr>
          <p:cNvPr id="37" name="Group 36" descr="retrieval augmented generation (rag)">
            <a:extLst>
              <a:ext uri="{FF2B5EF4-FFF2-40B4-BE49-F238E27FC236}">
                <a16:creationId xmlns:a16="http://schemas.microsoft.com/office/drawing/2014/main" id="{99C47ECF-F0A7-6F14-D9E3-F3C2505FEA16}"/>
              </a:ext>
            </a:extLst>
          </p:cNvPr>
          <p:cNvGrpSpPr/>
          <p:nvPr/>
        </p:nvGrpSpPr>
        <p:grpSpPr>
          <a:xfrm>
            <a:off x="2851698" y="2455223"/>
            <a:ext cx="2038742" cy="2167577"/>
            <a:chOff x="2851698" y="2455223"/>
            <a:chExt cx="2038742" cy="2167577"/>
          </a:xfrm>
        </p:grpSpPr>
        <p:sp>
          <p:nvSpPr>
            <p:cNvPr id="11" name="Rounded Rectangle 6">
              <a:extLst>
                <a:ext uri="{FF2B5EF4-FFF2-40B4-BE49-F238E27FC236}">
                  <a16:creationId xmlns:a16="http://schemas.microsoft.com/office/drawing/2014/main" id="{A8842A12-A2CC-41A3-BA64-E7009FAB363D}"/>
                </a:ext>
                <a:ext uri="{C183D7F6-B498-43B3-948B-1728B52AA6E4}">
                  <adec:decorative xmlns:adec="http://schemas.microsoft.com/office/drawing/2017/decorative" val="1"/>
                </a:ext>
              </a:extLst>
            </p:cNvPr>
            <p:cNvSpPr/>
            <p:nvPr/>
          </p:nvSpPr>
          <p:spPr bwMode="auto">
            <a:xfrm>
              <a:off x="2987174" y="3048000"/>
              <a:ext cx="176779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Personalize LLM on your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Cheaper than fine tuning</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Faster iteration on new data</a:t>
              </a:r>
            </a:p>
          </p:txBody>
        </p:sp>
        <p:sp>
          <p:nvSpPr>
            <p:cNvPr id="25" name="TextBox 24">
              <a:extLst>
                <a:ext uri="{FF2B5EF4-FFF2-40B4-BE49-F238E27FC236}">
                  <a16:creationId xmlns:a16="http://schemas.microsoft.com/office/drawing/2014/main" id="{4E8984BB-CBA0-734F-0107-6C9514F34BF3}"/>
                </a:ext>
              </a:extLst>
            </p:cNvPr>
            <p:cNvSpPr txBox="1"/>
            <p:nvPr/>
          </p:nvSpPr>
          <p:spPr>
            <a:xfrm>
              <a:off x="2851698" y="2455223"/>
              <a:ext cx="2038742"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ea typeface="+mn-ea"/>
                  <a:cs typeface="Segoe UI Semibold" panose="020B0502040204020203" pitchFamily="34" charset="0"/>
                </a:rPr>
                <a:t>Retrieval Augmented Generation (RAG)</a:t>
              </a:r>
            </a:p>
          </p:txBody>
        </p:sp>
      </p:grpSp>
      <p:grpSp>
        <p:nvGrpSpPr>
          <p:cNvPr id="38" name="Group 37" descr="conversational history">
            <a:extLst>
              <a:ext uri="{FF2B5EF4-FFF2-40B4-BE49-F238E27FC236}">
                <a16:creationId xmlns:a16="http://schemas.microsoft.com/office/drawing/2014/main" id="{18F0DDC4-0862-C31A-CFC1-E964A71E4CB1}"/>
              </a:ext>
            </a:extLst>
          </p:cNvPr>
          <p:cNvGrpSpPr/>
          <p:nvPr/>
        </p:nvGrpSpPr>
        <p:grpSpPr>
          <a:xfrm>
            <a:off x="5062330" y="2455223"/>
            <a:ext cx="2080592" cy="2167577"/>
            <a:chOff x="5062330" y="2455223"/>
            <a:chExt cx="2080592" cy="2167577"/>
          </a:xfrm>
        </p:grpSpPr>
        <p:sp>
          <p:nvSpPr>
            <p:cNvPr id="12" name="Rounded Rectangle 6">
              <a:extLst>
                <a:ext uri="{FF2B5EF4-FFF2-40B4-BE49-F238E27FC236}">
                  <a16:creationId xmlns:a16="http://schemas.microsoft.com/office/drawing/2014/main" id="{BD0D84FC-0EFF-6C53-AE02-9630D179C744}"/>
                </a:ext>
                <a:ext uri="{C183D7F6-B498-43B3-948B-1728B52AA6E4}">
                  <adec:decorative xmlns:adec="http://schemas.microsoft.com/office/drawing/2017/decorative" val="1"/>
                </a:ext>
              </a:extLst>
            </p:cNvPr>
            <p:cNvSpPr/>
            <p:nvPr/>
          </p:nvSpPr>
          <p:spPr bwMode="auto">
            <a:xfrm>
              <a:off x="5062330" y="3048000"/>
              <a:ext cx="2080592"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Conversational context</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UX improvements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LLM optimizations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Auditing</a:t>
              </a:r>
            </a:p>
          </p:txBody>
        </p:sp>
        <p:sp>
          <p:nvSpPr>
            <p:cNvPr id="20" name="TextBox 19">
              <a:extLst>
                <a:ext uri="{FF2B5EF4-FFF2-40B4-BE49-F238E27FC236}">
                  <a16:creationId xmlns:a16="http://schemas.microsoft.com/office/drawing/2014/main" id="{E73E67C9-DDCA-7964-5F83-1D18C34F2B1B}"/>
                </a:ext>
              </a:extLst>
            </p:cNvPr>
            <p:cNvSpPr txBox="1"/>
            <p:nvPr/>
          </p:nvSpPr>
          <p:spPr>
            <a:xfrm>
              <a:off x="5168900" y="2455223"/>
              <a:ext cx="187133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Conversational History</a:t>
              </a:r>
            </a:p>
          </p:txBody>
        </p:sp>
      </p:grpSp>
      <p:grpSp>
        <p:nvGrpSpPr>
          <p:cNvPr id="42" name="Group 41" descr="semantic caching">
            <a:extLst>
              <a:ext uri="{FF2B5EF4-FFF2-40B4-BE49-F238E27FC236}">
                <a16:creationId xmlns:a16="http://schemas.microsoft.com/office/drawing/2014/main" id="{0454E888-1992-32A4-1745-5FEEE3477CE1}"/>
              </a:ext>
            </a:extLst>
          </p:cNvPr>
          <p:cNvGrpSpPr/>
          <p:nvPr/>
        </p:nvGrpSpPr>
        <p:grpSpPr>
          <a:xfrm>
            <a:off x="7324588" y="2455223"/>
            <a:ext cx="2019838" cy="2167577"/>
            <a:chOff x="7324588" y="2455223"/>
            <a:chExt cx="2019838" cy="2167577"/>
          </a:xfrm>
        </p:grpSpPr>
        <p:sp>
          <p:nvSpPr>
            <p:cNvPr id="13" name="Rounded Rectangle 6">
              <a:extLst>
                <a:ext uri="{FF2B5EF4-FFF2-40B4-BE49-F238E27FC236}">
                  <a16:creationId xmlns:a16="http://schemas.microsoft.com/office/drawing/2014/main" id="{9687CDA4-9DB0-8AC1-81FD-C3D4DB9D7169}"/>
                </a:ext>
                <a:ext uri="{C183D7F6-B498-43B3-948B-1728B52AA6E4}">
                  <adec:decorative xmlns:adec="http://schemas.microsoft.com/office/drawing/2017/decorative" val="1"/>
                </a:ext>
              </a:extLst>
            </p:cNvPr>
            <p:cNvSpPr/>
            <p:nvPr/>
          </p:nvSpPr>
          <p:spPr bwMode="auto">
            <a:xfrm>
              <a:off x="7393602" y="3048000"/>
              <a:ext cx="188181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Drastically reduces latency </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Saves on Token consumption</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Reduces costs and latency for LLM</a:t>
              </a:r>
            </a:p>
          </p:txBody>
        </p:sp>
        <p:sp>
          <p:nvSpPr>
            <p:cNvPr id="18" name="TextBox 17">
              <a:extLst>
                <a:ext uri="{FF2B5EF4-FFF2-40B4-BE49-F238E27FC236}">
                  <a16:creationId xmlns:a16="http://schemas.microsoft.com/office/drawing/2014/main" id="{08791019-C131-EECE-8B27-08CBE0BA38BD}"/>
                </a:ext>
              </a:extLst>
            </p:cNvPr>
            <p:cNvSpPr txBox="1"/>
            <p:nvPr/>
          </p:nvSpPr>
          <p:spPr>
            <a:xfrm>
              <a:off x="7324588" y="2455223"/>
              <a:ext cx="2019838" cy="230832"/>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Semantic Caching</a:t>
              </a:r>
            </a:p>
          </p:txBody>
        </p:sp>
      </p:grpSp>
      <p:grpSp>
        <p:nvGrpSpPr>
          <p:cNvPr id="44" name="Group 43" descr="AI agents">
            <a:extLst>
              <a:ext uri="{FF2B5EF4-FFF2-40B4-BE49-F238E27FC236}">
                <a16:creationId xmlns:a16="http://schemas.microsoft.com/office/drawing/2014/main" id="{F5708106-9FB4-0C36-BDFD-0406640F1EF9}"/>
              </a:ext>
              <a:ext uri="{C183D7F6-B498-43B3-948B-1728B52AA6E4}">
                <adec:decorative xmlns:adec="http://schemas.microsoft.com/office/drawing/2017/decorative" val="0"/>
              </a:ext>
            </a:extLst>
          </p:cNvPr>
          <p:cNvGrpSpPr/>
          <p:nvPr/>
        </p:nvGrpSpPr>
        <p:grpSpPr>
          <a:xfrm>
            <a:off x="9639301" y="2455223"/>
            <a:ext cx="1892299" cy="2167577"/>
            <a:chOff x="9639301" y="2455223"/>
            <a:chExt cx="1892299" cy="2167577"/>
          </a:xfrm>
        </p:grpSpPr>
        <p:sp>
          <p:nvSpPr>
            <p:cNvPr id="14" name="Rounded Rectangle 6">
              <a:extLst>
                <a:ext uri="{FF2B5EF4-FFF2-40B4-BE49-F238E27FC236}">
                  <a16:creationId xmlns:a16="http://schemas.microsoft.com/office/drawing/2014/main" id="{7B5F5621-2067-8F9A-43E4-849F5E47AF5E}"/>
                </a:ext>
                <a:ext uri="{C183D7F6-B498-43B3-948B-1728B52AA6E4}">
                  <adec:decorative xmlns:adec="http://schemas.microsoft.com/office/drawing/2017/decorative" val="1"/>
                </a:ext>
              </a:extLst>
            </p:cNvPr>
            <p:cNvSpPr/>
            <p:nvPr/>
          </p:nvSpPr>
          <p:spPr bwMode="auto">
            <a:xfrm>
              <a:off x="9639301" y="3048000"/>
              <a:ext cx="1892299"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Agent-to-agent transactions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err="1">
                  <a:ln>
                    <a:noFill/>
                  </a:ln>
                  <a:solidFill>
                    <a:srgbClr val="000000"/>
                  </a:solidFill>
                  <a:effectLst/>
                  <a:uLnTx/>
                  <a:uFillTx/>
                  <a:ea typeface="+mn-ea"/>
                  <a:cs typeface="Segoe UI" panose="020B0502040204020203" pitchFamily="34" charset="0"/>
                </a:rPr>
                <a:t>Statefulness</a:t>
              </a: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Logging</a:t>
              </a:r>
            </a:p>
            <a:p>
              <a:pPr marL="0" marR="0" lvl="2" indent="0" algn="ctr" defTabSz="914102" rtl="0" eaLnBrk="1" fontAlgn="base" latinLnBrk="0" hangingPunct="1">
                <a:lnSpc>
                  <a:spcPct val="100000"/>
                </a:lnSpc>
                <a:spcBef>
                  <a:spcPts val="1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sp>
          <p:nvSpPr>
            <p:cNvPr id="15" name="TextBox 14">
              <a:extLst>
                <a:ext uri="{FF2B5EF4-FFF2-40B4-BE49-F238E27FC236}">
                  <a16:creationId xmlns:a16="http://schemas.microsoft.com/office/drawing/2014/main" id="{94578CB8-9DC1-42A4-3D7D-F1D4812BF03F}"/>
                </a:ext>
              </a:extLst>
            </p:cNvPr>
            <p:cNvSpPr txBox="1"/>
            <p:nvPr/>
          </p:nvSpPr>
          <p:spPr>
            <a:xfrm>
              <a:off x="9702801" y="2455223"/>
              <a:ext cx="1765299" cy="23083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AI Agents</a:t>
              </a:r>
            </a:p>
          </p:txBody>
        </p:sp>
      </p:grpSp>
      <p:grpSp>
        <p:nvGrpSpPr>
          <p:cNvPr id="31" name="Group 30">
            <a:extLst>
              <a:ext uri="{FF2B5EF4-FFF2-40B4-BE49-F238E27FC236}">
                <a16:creationId xmlns:a16="http://schemas.microsoft.com/office/drawing/2014/main" id="{9783CE59-2003-47AE-C088-F3F08601A05B}"/>
              </a:ext>
              <a:ext uri="{C183D7F6-B498-43B3-948B-1728B52AA6E4}">
                <adec:decorative xmlns:adec="http://schemas.microsoft.com/office/drawing/2017/decorative" val="1"/>
              </a:ext>
            </a:extLst>
          </p:cNvPr>
          <p:cNvGrpSpPr/>
          <p:nvPr/>
        </p:nvGrpSpPr>
        <p:grpSpPr>
          <a:xfrm>
            <a:off x="2795587" y="2044700"/>
            <a:ext cx="6609159" cy="2578100"/>
            <a:chOff x="2795587" y="1739690"/>
            <a:chExt cx="6609159" cy="2933910"/>
          </a:xfrm>
        </p:grpSpPr>
        <p:cxnSp>
          <p:nvCxnSpPr>
            <p:cNvPr id="24" name="!!Straight Connector 49">
              <a:extLst>
                <a:ext uri="{FF2B5EF4-FFF2-40B4-BE49-F238E27FC236}">
                  <a16:creationId xmlns:a16="http://schemas.microsoft.com/office/drawing/2014/main" id="{2793AE3E-A664-3291-350E-D267B21005AD}"/>
                </a:ext>
                <a:ext uri="{C183D7F6-B498-43B3-948B-1728B52AA6E4}">
                  <adec:decorative xmlns:adec="http://schemas.microsoft.com/office/drawing/2017/decorative" val="1"/>
                </a:ext>
              </a:extLst>
            </p:cNvPr>
            <p:cNvCxnSpPr>
              <a:cxnSpLocks/>
            </p:cNvCxnSpPr>
            <p:nvPr/>
          </p:nvCxnSpPr>
          <p:spPr>
            <a:xfrm>
              <a:off x="2795587"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49">
              <a:extLst>
                <a:ext uri="{FF2B5EF4-FFF2-40B4-BE49-F238E27FC236}">
                  <a16:creationId xmlns:a16="http://schemas.microsoft.com/office/drawing/2014/main" id="{636C251E-6A46-C86C-5801-B179DE59E845}"/>
                </a:ext>
                <a:ext uri="{C183D7F6-B498-43B3-948B-1728B52AA6E4}">
                  <adec:decorative xmlns:adec="http://schemas.microsoft.com/office/drawing/2017/decorative" val="1"/>
                </a:ext>
              </a:extLst>
            </p:cNvPr>
            <p:cNvCxnSpPr>
              <a:cxnSpLocks/>
            </p:cNvCxnSpPr>
            <p:nvPr/>
          </p:nvCxnSpPr>
          <p:spPr>
            <a:xfrm>
              <a:off x="4998640"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8" name="!!Straight Connector 49">
              <a:extLst>
                <a:ext uri="{FF2B5EF4-FFF2-40B4-BE49-F238E27FC236}">
                  <a16:creationId xmlns:a16="http://schemas.microsoft.com/office/drawing/2014/main" id="{118853D3-7882-6580-FE07-3EDF98C9C080}"/>
                </a:ext>
                <a:ext uri="{C183D7F6-B498-43B3-948B-1728B52AA6E4}">
                  <adec:decorative xmlns:adec="http://schemas.microsoft.com/office/drawing/2017/decorative" val="1"/>
                </a:ext>
              </a:extLst>
            </p:cNvPr>
            <p:cNvCxnSpPr>
              <a:cxnSpLocks/>
            </p:cNvCxnSpPr>
            <p:nvPr/>
          </p:nvCxnSpPr>
          <p:spPr>
            <a:xfrm>
              <a:off x="7201693"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0DAE592E-0974-028B-9BDD-9388FB31DBEC}"/>
                </a:ext>
                <a:ext uri="{C183D7F6-B498-43B3-948B-1728B52AA6E4}">
                  <adec:decorative xmlns:adec="http://schemas.microsoft.com/office/drawing/2017/decorative" val="1"/>
                </a:ext>
              </a:extLst>
            </p:cNvPr>
            <p:cNvCxnSpPr>
              <a:cxnSpLocks/>
            </p:cNvCxnSpPr>
            <p:nvPr/>
          </p:nvCxnSpPr>
          <p:spPr>
            <a:xfrm>
              <a:off x="9404746"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5" name="Group 44" descr="open ai, ey, tomtom, kpmg, asos and mastercard logos">
            <a:extLst>
              <a:ext uri="{FF2B5EF4-FFF2-40B4-BE49-F238E27FC236}">
                <a16:creationId xmlns:a16="http://schemas.microsoft.com/office/drawing/2014/main" id="{4731467C-5856-8700-7EA8-19BDED12ED11}"/>
              </a:ext>
            </a:extLst>
          </p:cNvPr>
          <p:cNvGrpSpPr/>
          <p:nvPr/>
        </p:nvGrpSpPr>
        <p:grpSpPr>
          <a:xfrm>
            <a:off x="582168" y="5555163"/>
            <a:ext cx="11027664" cy="1214438"/>
            <a:chOff x="582168" y="4953000"/>
            <a:chExt cx="11027664" cy="1214438"/>
          </a:xfrm>
        </p:grpSpPr>
        <p:pic>
          <p:nvPicPr>
            <p:cNvPr id="4" name="Picture 3">
              <a:extLst>
                <a:ext uri="{FF2B5EF4-FFF2-40B4-BE49-F238E27FC236}">
                  <a16:creationId xmlns:a16="http://schemas.microsoft.com/office/drawing/2014/main" id="{1FC5AAE6-4B60-5579-38E0-39F29A4CE2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21674" r="21674"/>
            <a:stretch/>
          </p:blipFill>
          <p:spPr>
            <a:xfrm>
              <a:off x="1047170" y="5208646"/>
              <a:ext cx="756230" cy="728995"/>
            </a:xfrm>
            <a:prstGeom prst="rect">
              <a:avLst/>
            </a:prstGeom>
          </p:spPr>
        </p:pic>
        <p:sp>
          <p:nvSpPr>
            <p:cNvPr id="32" name="Rounded Rectangle 64">
              <a:extLst>
                <a:ext uri="{FF2B5EF4-FFF2-40B4-BE49-F238E27FC236}">
                  <a16:creationId xmlns:a16="http://schemas.microsoft.com/office/drawing/2014/main" id="{FD61325B-F84C-C423-5002-1FB3B45B0F54}"/>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000000"/>
                </a:solidFill>
                <a:effectLst/>
                <a:uLnTx/>
                <a:uFillTx/>
                <a:ea typeface="+mn-ea"/>
                <a:cs typeface="+mn-cs"/>
              </a:endParaRPr>
            </a:p>
          </p:txBody>
        </p:sp>
        <p:sp>
          <p:nvSpPr>
            <p:cNvPr id="33" name="Rounded Rectangle 64">
              <a:extLst>
                <a:ext uri="{FF2B5EF4-FFF2-40B4-BE49-F238E27FC236}">
                  <a16:creationId xmlns:a16="http://schemas.microsoft.com/office/drawing/2014/main" id="{7186130C-7AA8-BD1E-14D9-9804BF768D1A}"/>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blipFill dpi="0" rotWithShape="1">
              <a:blip r:embed="rId5">
                <a:alphaModFix amt="5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ea typeface="+mn-ea"/>
                <a:cs typeface="Segoe UI" pitchFamily="34" charset="0"/>
              </a:endParaRPr>
            </a:p>
          </p:txBody>
        </p:sp>
        <p:pic>
          <p:nvPicPr>
            <p:cNvPr id="2" name="Graphic 1">
              <a:extLst>
                <a:ext uri="{FF2B5EF4-FFF2-40B4-BE49-F238E27FC236}">
                  <a16:creationId xmlns:a16="http://schemas.microsoft.com/office/drawing/2014/main" id="{B21D7413-A18F-16BC-6AFE-573B51516F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2356" y="5352725"/>
              <a:ext cx="1515376" cy="440837"/>
            </a:xfrm>
            <a:prstGeom prst="rect">
              <a:avLst/>
            </a:prstGeom>
          </p:spPr>
        </p:pic>
        <p:pic>
          <p:nvPicPr>
            <p:cNvPr id="3" name="Graphic 2">
              <a:extLst>
                <a:ext uri="{FF2B5EF4-FFF2-40B4-BE49-F238E27FC236}">
                  <a16:creationId xmlns:a16="http://schemas.microsoft.com/office/drawing/2014/main" id="{A40B0F0E-BFB0-0777-B61B-44677AB8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7016" y="5279252"/>
              <a:ext cx="979637" cy="587782"/>
            </a:xfrm>
            <a:prstGeom prst="rect">
              <a:avLst/>
            </a:prstGeom>
          </p:spPr>
        </p:pic>
        <p:grpSp>
          <p:nvGrpSpPr>
            <p:cNvPr id="5" name="Group 4">
              <a:extLst>
                <a:ext uri="{FF2B5EF4-FFF2-40B4-BE49-F238E27FC236}">
                  <a16:creationId xmlns:a16="http://schemas.microsoft.com/office/drawing/2014/main" id="{45B03228-02EE-10C5-BD62-9C81BB2BA5A0}"/>
                </a:ext>
              </a:extLst>
            </p:cNvPr>
            <p:cNvGrpSpPr/>
            <p:nvPr/>
          </p:nvGrpSpPr>
          <p:grpSpPr>
            <a:xfrm>
              <a:off x="3473108" y="5385349"/>
              <a:ext cx="2206075" cy="375588"/>
              <a:chOff x="1947073" y="596900"/>
              <a:chExt cx="6929887" cy="1321998"/>
            </a:xfrm>
          </p:grpSpPr>
          <p:pic>
            <p:nvPicPr>
              <p:cNvPr id="6" name="Picture 5" descr="File:TomTom logo.svg - Wikimedia Commons">
                <a:extLst>
                  <a:ext uri="{FF2B5EF4-FFF2-40B4-BE49-F238E27FC236}">
                    <a16:creationId xmlns:a16="http://schemas.microsoft.com/office/drawing/2014/main" id="{96781CBD-8EFC-D0CA-CDF8-AECA2AE13C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l="16254"/>
              <a:stretch/>
            </p:blipFill>
            <p:spPr>
              <a:xfrm>
                <a:off x="3073400" y="596900"/>
                <a:ext cx="5803560" cy="1321998"/>
              </a:xfrm>
              <a:prstGeom prst="rect">
                <a:avLst/>
              </a:prstGeom>
            </p:spPr>
          </p:pic>
          <p:pic>
            <p:nvPicPr>
              <p:cNvPr id="7" name="Picture 6" descr="File:TomTom logo.svg - Wikimedia Commons">
                <a:extLst>
                  <a:ext uri="{FF2B5EF4-FFF2-40B4-BE49-F238E27FC236}">
                    <a16:creationId xmlns:a16="http://schemas.microsoft.com/office/drawing/2014/main" id="{E0AB707E-91EC-69D7-54E0-1AB5F36DBD03}"/>
                  </a:ext>
                </a:extLst>
              </p:cNvPr>
              <p:cNvPicPr>
                <a:picLocks noChangeAspect="1"/>
              </p:cNvPicPr>
              <p:nvPr/>
            </p:nvPicPr>
            <p:blipFill rotWithShape="1">
              <a:blip r:embed="rId13"/>
              <a:srcRect r="83747"/>
              <a:stretch/>
            </p:blipFill>
            <p:spPr>
              <a:xfrm>
                <a:off x="1947073" y="596900"/>
                <a:ext cx="1126327" cy="1321998"/>
              </a:xfrm>
              <a:prstGeom prst="rect">
                <a:avLst/>
              </a:prstGeom>
            </p:spPr>
          </p:pic>
        </p:grpSp>
        <p:pic>
          <p:nvPicPr>
            <p:cNvPr id="8" name="Picture 2" descr="undefined">
              <a:extLst>
                <a:ext uri="{FF2B5EF4-FFF2-40B4-BE49-F238E27FC236}">
                  <a16:creationId xmlns:a16="http://schemas.microsoft.com/office/drawing/2014/main" id="{AB140513-3FE2-3EC3-A75B-36A6628CCCB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6218469" y="5298823"/>
              <a:ext cx="1324601"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0C45800-BD9A-799B-6EB8-0AB6F723A7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2686" y="5277575"/>
              <a:ext cx="591136" cy="59113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ed Rectangle 33">
            <a:extLst>
              <a:ext uri="{FF2B5EF4-FFF2-40B4-BE49-F238E27FC236}">
                <a16:creationId xmlns:a16="http://schemas.microsoft.com/office/drawing/2014/main" id="{0AF86876-7541-B8CD-6432-72026BACC682}"/>
              </a:ext>
              <a:ext uri="{C183D7F6-B498-43B3-948B-1728B52AA6E4}">
                <adec:decorative xmlns:adec="http://schemas.microsoft.com/office/drawing/2017/decorative" val="1"/>
              </a:ext>
            </a:extLst>
          </p:cNvPr>
          <p:cNvSpPr/>
          <p:nvPr/>
        </p:nvSpPr>
        <p:spPr bwMode="auto">
          <a:xfrm>
            <a:off x="589643"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39" name="Rounded Rectangle 38">
            <a:extLst>
              <a:ext uri="{FF2B5EF4-FFF2-40B4-BE49-F238E27FC236}">
                <a16:creationId xmlns:a16="http://schemas.microsoft.com/office/drawing/2014/main" id="{96E5EE17-B378-D4E1-F5B3-8D56C7D2103D}"/>
              </a:ext>
              <a:ext uri="{C183D7F6-B498-43B3-948B-1728B52AA6E4}">
                <adec:decorative xmlns:adec="http://schemas.microsoft.com/office/drawing/2017/decorative" val="1"/>
              </a:ext>
            </a:extLst>
          </p:cNvPr>
          <p:cNvSpPr/>
          <p:nvPr/>
        </p:nvSpPr>
        <p:spPr bwMode="auto">
          <a:xfrm>
            <a:off x="2823482"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0" name="Rounded Rectangle 39">
            <a:extLst>
              <a:ext uri="{FF2B5EF4-FFF2-40B4-BE49-F238E27FC236}">
                <a16:creationId xmlns:a16="http://schemas.microsoft.com/office/drawing/2014/main" id="{03A21EF7-37C4-1286-7BD2-73351A621D0A}"/>
              </a:ext>
              <a:ext uri="{C183D7F6-B498-43B3-948B-1728B52AA6E4}">
                <adec:decorative xmlns:adec="http://schemas.microsoft.com/office/drawing/2017/decorative" val="1"/>
              </a:ext>
            </a:extLst>
          </p:cNvPr>
          <p:cNvSpPr/>
          <p:nvPr/>
        </p:nvSpPr>
        <p:spPr bwMode="auto">
          <a:xfrm>
            <a:off x="5057321"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1" name="Rounded Rectangle 40">
            <a:extLst>
              <a:ext uri="{FF2B5EF4-FFF2-40B4-BE49-F238E27FC236}">
                <a16:creationId xmlns:a16="http://schemas.microsoft.com/office/drawing/2014/main" id="{9A4FC8DB-FCB3-855C-7D7B-85DE98D6C227}"/>
              </a:ext>
              <a:ext uri="{C183D7F6-B498-43B3-948B-1728B52AA6E4}">
                <adec:decorative xmlns:adec="http://schemas.microsoft.com/office/drawing/2017/decorative" val="1"/>
              </a:ext>
            </a:extLst>
          </p:cNvPr>
          <p:cNvSpPr/>
          <p:nvPr/>
        </p:nvSpPr>
        <p:spPr bwMode="auto">
          <a:xfrm>
            <a:off x="729116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3" name="Rounded Rectangle 42">
            <a:extLst>
              <a:ext uri="{FF2B5EF4-FFF2-40B4-BE49-F238E27FC236}">
                <a16:creationId xmlns:a16="http://schemas.microsoft.com/office/drawing/2014/main" id="{1EC49FF7-7777-8424-AB27-5255101D98AA}"/>
              </a:ext>
              <a:ext uri="{C183D7F6-B498-43B3-948B-1728B52AA6E4}">
                <adec:decorative xmlns:adec="http://schemas.microsoft.com/office/drawing/2017/decorative" val="1"/>
              </a:ext>
            </a:extLst>
          </p:cNvPr>
          <p:cNvSpPr/>
          <p:nvPr/>
        </p:nvSpPr>
        <p:spPr bwMode="auto">
          <a:xfrm>
            <a:off x="952500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grpSp>
        <p:nvGrpSpPr>
          <p:cNvPr id="23" name="Group 22">
            <a:extLst>
              <a:ext uri="{FF2B5EF4-FFF2-40B4-BE49-F238E27FC236}">
                <a16:creationId xmlns:a16="http://schemas.microsoft.com/office/drawing/2014/main" id="{4B5DD080-A95C-D5BD-C152-6C65F7368885}"/>
              </a:ext>
              <a:ext uri="{C183D7F6-B498-43B3-948B-1728B52AA6E4}">
                <adec:decorative xmlns:adec="http://schemas.microsoft.com/office/drawing/2017/decorative" val="1"/>
              </a:ext>
            </a:extLst>
          </p:cNvPr>
          <p:cNvGrpSpPr/>
          <p:nvPr/>
        </p:nvGrpSpPr>
        <p:grpSpPr>
          <a:xfrm>
            <a:off x="5770854" y="1431273"/>
            <a:ext cx="640080" cy="640080"/>
            <a:chOff x="5770854" y="1431273"/>
            <a:chExt cx="640080" cy="640080"/>
          </a:xfrm>
        </p:grpSpPr>
        <p:sp>
          <p:nvSpPr>
            <p:cNvPr id="68" name="Oval 67">
              <a:extLst>
                <a:ext uri="{FF2B5EF4-FFF2-40B4-BE49-F238E27FC236}">
                  <a16:creationId xmlns:a16="http://schemas.microsoft.com/office/drawing/2014/main" id="{01568346-5F69-2EA1-4EBB-71F5BBC2B763}"/>
                </a:ext>
                <a:ext uri="{C183D7F6-B498-43B3-948B-1728B52AA6E4}">
                  <adec:decorative xmlns:adec="http://schemas.microsoft.com/office/drawing/2017/decorative" val="1"/>
                </a:ext>
              </a:extLst>
            </p:cNvPr>
            <p:cNvSpPr/>
            <p:nvPr/>
          </p:nvSpPr>
          <p:spPr bwMode="auto">
            <a:xfrm>
              <a:off x="5770854"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66" name="Graphic 65">
              <a:extLst>
                <a:ext uri="{FF2B5EF4-FFF2-40B4-BE49-F238E27FC236}">
                  <a16:creationId xmlns:a16="http://schemas.microsoft.com/office/drawing/2014/main" id="{D708E6D5-979A-486F-774E-70105F1FFF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6207" y="1454465"/>
              <a:ext cx="578050" cy="578050"/>
            </a:xfrm>
            <a:prstGeom prst="rect">
              <a:avLst/>
            </a:prstGeom>
            <a:effectLst>
              <a:outerShdw blurRad="63500" dist="63500" dir="2700000" algn="tl" rotWithShape="0">
                <a:srgbClr val="454142">
                  <a:alpha val="20000"/>
                </a:srgbClr>
              </a:outerShdw>
            </a:effectLst>
          </p:spPr>
        </p:pic>
      </p:grpSp>
      <p:grpSp>
        <p:nvGrpSpPr>
          <p:cNvPr id="35" name="Group 34">
            <a:extLst>
              <a:ext uri="{FF2B5EF4-FFF2-40B4-BE49-F238E27FC236}">
                <a16:creationId xmlns:a16="http://schemas.microsoft.com/office/drawing/2014/main" id="{E803A6FF-8200-BC1F-841D-EBBF8447F016}"/>
              </a:ext>
              <a:ext uri="{C183D7F6-B498-43B3-948B-1728B52AA6E4}">
                <adec:decorative xmlns:adec="http://schemas.microsoft.com/office/drawing/2017/decorative" val="1"/>
              </a:ext>
            </a:extLst>
          </p:cNvPr>
          <p:cNvGrpSpPr/>
          <p:nvPr/>
        </p:nvGrpSpPr>
        <p:grpSpPr>
          <a:xfrm>
            <a:off x="10273140" y="1431264"/>
            <a:ext cx="640080" cy="640080"/>
            <a:chOff x="10273140" y="1431264"/>
            <a:chExt cx="640080" cy="640080"/>
          </a:xfrm>
        </p:grpSpPr>
        <p:sp>
          <p:nvSpPr>
            <p:cNvPr id="80" name="Oval 79">
              <a:extLst>
                <a:ext uri="{FF2B5EF4-FFF2-40B4-BE49-F238E27FC236}">
                  <a16:creationId xmlns:a16="http://schemas.microsoft.com/office/drawing/2014/main" id="{BDF0329A-EF0C-141B-F2D0-DAB5CBA25E84}"/>
                </a:ext>
                <a:ext uri="{C183D7F6-B498-43B3-948B-1728B52AA6E4}">
                  <adec:decorative xmlns:adec="http://schemas.microsoft.com/office/drawing/2017/decorative" val="1"/>
                </a:ext>
              </a:extLst>
            </p:cNvPr>
            <p:cNvSpPr/>
            <p:nvPr/>
          </p:nvSpPr>
          <p:spPr bwMode="auto">
            <a:xfrm>
              <a:off x="10273140" y="1431264"/>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3" name="Graphic 82">
              <a:extLst>
                <a:ext uri="{FF2B5EF4-FFF2-40B4-BE49-F238E27FC236}">
                  <a16:creationId xmlns:a16="http://schemas.microsoft.com/office/drawing/2014/main" id="{1111D416-A697-DE63-0A02-902A92642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41064FBA-605E-FE96-AFB6-DE9DCD8C89A7}"/>
              </a:ext>
              <a:ext uri="{C183D7F6-B498-43B3-948B-1728B52AA6E4}">
                <adec:decorative xmlns:adec="http://schemas.microsoft.com/office/drawing/2017/decorative" val="1"/>
              </a:ext>
            </a:extLst>
          </p:cNvPr>
          <p:cNvGrpSpPr/>
          <p:nvPr/>
        </p:nvGrpSpPr>
        <p:grpSpPr>
          <a:xfrm>
            <a:off x="8031616" y="1431273"/>
            <a:ext cx="640080" cy="640080"/>
            <a:chOff x="8031616" y="1431273"/>
            <a:chExt cx="640080" cy="640080"/>
          </a:xfrm>
        </p:grpSpPr>
        <p:sp>
          <p:nvSpPr>
            <p:cNvPr id="77" name="Oval 76">
              <a:extLst>
                <a:ext uri="{FF2B5EF4-FFF2-40B4-BE49-F238E27FC236}">
                  <a16:creationId xmlns:a16="http://schemas.microsoft.com/office/drawing/2014/main" id="{2C5B3D83-BFE2-3837-00E8-57D988DD3CEA}"/>
                </a:ext>
                <a:ext uri="{C183D7F6-B498-43B3-948B-1728B52AA6E4}">
                  <adec:decorative xmlns:adec="http://schemas.microsoft.com/office/drawing/2017/decorative" val="1"/>
                </a:ext>
              </a:extLst>
            </p:cNvPr>
            <p:cNvSpPr/>
            <p:nvPr/>
          </p:nvSpPr>
          <p:spPr bwMode="auto">
            <a:xfrm>
              <a:off x="8031616"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5" name="Graphic 84">
              <a:extLst>
                <a:ext uri="{FF2B5EF4-FFF2-40B4-BE49-F238E27FC236}">
                  <a16:creationId xmlns:a16="http://schemas.microsoft.com/office/drawing/2014/main" id="{301C0749-87F9-A7A5-623C-BB408C7E3C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75543" y="1494181"/>
              <a:ext cx="538371" cy="538371"/>
            </a:xfrm>
            <a:prstGeom prst="rect">
              <a:avLst/>
            </a:prstGeom>
            <a:effectLst>
              <a:outerShdw blurRad="63500" dist="63500" dir="2700000" algn="tl" rotWithShape="0">
                <a:srgbClr val="454142">
                  <a:alpha val="20000"/>
                </a:srgbClr>
              </a:outerShdw>
            </a:effectLst>
          </p:spPr>
        </p:pic>
      </p:grpSp>
      <p:grpSp>
        <p:nvGrpSpPr>
          <p:cNvPr id="22" name="Group 21">
            <a:extLst>
              <a:ext uri="{FF2B5EF4-FFF2-40B4-BE49-F238E27FC236}">
                <a16:creationId xmlns:a16="http://schemas.microsoft.com/office/drawing/2014/main" id="{7E6BA19D-5CBC-06FF-FBD0-B51679725B04}"/>
              </a:ext>
              <a:ext uri="{C183D7F6-B498-43B3-948B-1728B52AA6E4}">
                <adec:decorative xmlns:adec="http://schemas.microsoft.com/office/drawing/2017/decorative" val="1"/>
              </a:ext>
            </a:extLst>
          </p:cNvPr>
          <p:cNvGrpSpPr/>
          <p:nvPr/>
        </p:nvGrpSpPr>
        <p:grpSpPr>
          <a:xfrm>
            <a:off x="3553103" y="1431265"/>
            <a:ext cx="640083" cy="640080"/>
            <a:chOff x="3557825" y="1431265"/>
            <a:chExt cx="667431" cy="640080"/>
          </a:xfrm>
        </p:grpSpPr>
        <p:sp>
          <p:nvSpPr>
            <p:cNvPr id="71" name="Oval 70">
              <a:extLst>
                <a:ext uri="{FF2B5EF4-FFF2-40B4-BE49-F238E27FC236}">
                  <a16:creationId xmlns:a16="http://schemas.microsoft.com/office/drawing/2014/main" id="{9FE1ADFE-5D85-32F3-5EE0-328D4DD0993C}"/>
                </a:ext>
                <a:ext uri="{C183D7F6-B498-43B3-948B-1728B52AA6E4}">
                  <adec:decorative xmlns:adec="http://schemas.microsoft.com/office/drawing/2017/decorative" val="1"/>
                </a:ext>
              </a:extLst>
            </p:cNvPr>
            <p:cNvSpPr/>
            <p:nvPr/>
          </p:nvSpPr>
          <p:spPr bwMode="auto">
            <a:xfrm>
              <a:off x="3557825" y="1431265"/>
              <a:ext cx="667431"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7" name="Graphic 86">
              <a:extLst>
                <a:ext uri="{FF2B5EF4-FFF2-40B4-BE49-F238E27FC236}">
                  <a16:creationId xmlns:a16="http://schemas.microsoft.com/office/drawing/2014/main" id="{F6B79388-2085-9BDC-DB5F-98D08B795F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2349" y="1441174"/>
              <a:ext cx="626165" cy="626165"/>
            </a:xfrm>
            <a:prstGeom prst="rect">
              <a:avLst/>
            </a:prstGeom>
            <a:effectLst>
              <a:outerShdw blurRad="63500" dist="63500" dir="2700000" algn="tl" rotWithShape="0">
                <a:srgbClr val="454142">
                  <a:alpha val="20000"/>
                </a:srgbClr>
              </a:outerShdw>
            </a:effectLst>
          </p:spPr>
        </p:pic>
      </p:grpSp>
      <p:grpSp>
        <p:nvGrpSpPr>
          <p:cNvPr id="16" name="Group 15">
            <a:extLst>
              <a:ext uri="{FF2B5EF4-FFF2-40B4-BE49-F238E27FC236}">
                <a16:creationId xmlns:a16="http://schemas.microsoft.com/office/drawing/2014/main" id="{286C328F-1BE3-DA1E-B095-C0EBB4E01898}"/>
              </a:ext>
              <a:ext uri="{C183D7F6-B498-43B3-948B-1728B52AA6E4}">
                <adec:decorative xmlns:adec="http://schemas.microsoft.com/office/drawing/2017/decorative" val="1"/>
              </a:ext>
            </a:extLst>
          </p:cNvPr>
          <p:cNvGrpSpPr/>
          <p:nvPr/>
        </p:nvGrpSpPr>
        <p:grpSpPr>
          <a:xfrm>
            <a:off x="1330035" y="1431265"/>
            <a:ext cx="640082" cy="640080"/>
            <a:chOff x="1334772" y="1431265"/>
            <a:chExt cx="667432" cy="640080"/>
          </a:xfrm>
        </p:grpSpPr>
        <p:sp>
          <p:nvSpPr>
            <p:cNvPr id="74" name="Oval 73">
              <a:extLst>
                <a:ext uri="{FF2B5EF4-FFF2-40B4-BE49-F238E27FC236}">
                  <a16:creationId xmlns:a16="http://schemas.microsoft.com/office/drawing/2014/main" id="{F28FE5A4-34E1-91D4-27D8-2484F7C8789E}"/>
                </a:ext>
                <a:ext uri="{C183D7F6-B498-43B3-948B-1728B52AA6E4}">
                  <adec:decorative xmlns:adec="http://schemas.microsoft.com/office/drawing/2017/decorative" val="1"/>
                </a:ext>
              </a:extLst>
            </p:cNvPr>
            <p:cNvSpPr/>
            <p:nvPr/>
          </p:nvSpPr>
          <p:spPr bwMode="auto">
            <a:xfrm>
              <a:off x="1334772" y="1431265"/>
              <a:ext cx="667432"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9" name="Graphic 88">
              <a:extLst>
                <a:ext uri="{FF2B5EF4-FFF2-40B4-BE49-F238E27FC236}">
                  <a16:creationId xmlns:a16="http://schemas.microsoft.com/office/drawing/2014/main" id="{CFBF80C1-0E5C-D64F-029A-8A81F561D1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81539" y="1480931"/>
              <a:ext cx="553278" cy="553278"/>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3764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 presetClass="emph" presetSubtype="0" accel="50000" autoRev="1" fill="hold" grpId="1" nodeType="withEffect">
                                  <p:stCondLst>
                                    <p:cond delay="0"/>
                                  </p:stCondLst>
                                  <p:childTnLst>
                                    <p:animScale>
                                      <p:cBhvr>
                                        <p:cTn id="9" dur="300" fill="hold"/>
                                        <p:tgtEl>
                                          <p:spTgt spid="34"/>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6" presetClass="emph" presetSubtype="0" accel="50000" autoRev="1" fill="hold" grpId="1" nodeType="withEffect">
                                  <p:stCondLst>
                                    <p:cond delay="0"/>
                                  </p:stCondLst>
                                  <p:childTnLst>
                                    <p:animScale>
                                      <p:cBhvr>
                                        <p:cTn id="14" dur="300" fill="hold"/>
                                        <p:tgtEl>
                                          <p:spTgt spid="39"/>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 presetClass="emph" presetSubtype="0" accel="50000" autoRev="1" fill="hold" grpId="1" nodeType="withEffect">
                                  <p:stCondLst>
                                    <p:cond delay="0"/>
                                  </p:stCondLst>
                                  <p:childTnLst>
                                    <p:animScale>
                                      <p:cBhvr>
                                        <p:cTn id="19" dur="300" fill="hold"/>
                                        <p:tgtEl>
                                          <p:spTgt spid="40"/>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50000" autoRev="1" fill="hold" grpId="1" nodeType="withEffect">
                                  <p:stCondLst>
                                    <p:cond delay="0"/>
                                  </p:stCondLst>
                                  <p:childTnLst>
                                    <p:animScale>
                                      <p:cBhvr>
                                        <p:cTn id="24" dur="300" fill="hold"/>
                                        <p:tgtEl>
                                          <p:spTgt spid="41"/>
                                        </p:tgtEl>
                                      </p:cBhvr>
                                      <p:by x="85000" y="85000"/>
                                    </p:animScale>
                                  </p:childTnLst>
                                </p:cTn>
                              </p:par>
                              <p:par>
                                <p:cTn id="25" presetID="10" presetClass="entr" presetSubtype="0" fill="hold" grpId="0" nodeType="withEffect">
                                  <p:stCondLst>
                                    <p:cond delay="3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 presetClass="emph" presetSubtype="0" accel="50000" autoRev="1" fill="hold" grpId="1" nodeType="withEffect">
                                  <p:stCondLst>
                                    <p:cond delay="0"/>
                                  </p:stCondLst>
                                  <p:childTnLst>
                                    <p:animScale>
                                      <p:cBhvr>
                                        <p:cTn id="29" dur="300" fill="hold"/>
                                        <p:tgtEl>
                                          <p:spTgt spid="43"/>
                                        </p:tgtEl>
                                      </p:cBhvr>
                                      <p:by x="85000" y="85000"/>
                                    </p:animScale>
                                  </p:childTnLst>
                                </p:cTn>
                              </p:par>
                              <p:par>
                                <p:cTn id="30" presetID="10" presetClass="entr" presetSubtype="0" fill="hold" nodeType="withEffect">
                                  <p:stCondLst>
                                    <p:cond delay="3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 presetClass="emph" presetSubtype="0" accel="50000" autoRev="1" fill="hold" nodeType="withEffect">
                                  <p:stCondLst>
                                    <p:cond delay="0"/>
                                  </p:stCondLst>
                                  <p:childTnLst>
                                    <p:animScale>
                                      <p:cBhvr>
                                        <p:cTn id="34" dur="300" fill="hold"/>
                                        <p:tgtEl>
                                          <p:spTgt spid="16"/>
                                        </p:tgtEl>
                                      </p:cBhvr>
                                      <p:by x="85000" y="85000"/>
                                    </p:animScale>
                                  </p:childTnLst>
                                </p:cTn>
                              </p:par>
                              <p:par>
                                <p:cTn id="35" presetID="10" presetClass="entr" presetSubtype="0" fill="hold"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6" presetClass="emph" presetSubtype="0" accel="50000" autoRev="1" fill="hold" nodeType="withEffect">
                                  <p:stCondLst>
                                    <p:cond delay="0"/>
                                  </p:stCondLst>
                                  <p:childTnLst>
                                    <p:animScale>
                                      <p:cBhvr>
                                        <p:cTn id="39" dur="300" fill="hold"/>
                                        <p:tgtEl>
                                          <p:spTgt spid="22"/>
                                        </p:tgtEl>
                                      </p:cBhvr>
                                      <p:by x="85000" y="85000"/>
                                    </p:animScale>
                                  </p:childTnLst>
                                </p:cTn>
                              </p:par>
                              <p:par>
                                <p:cTn id="40" presetID="10" presetClass="entr" presetSubtype="0" fill="hold"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6" presetClass="emph" presetSubtype="0" accel="50000" autoRev="1" fill="hold" nodeType="withEffect">
                                  <p:stCondLst>
                                    <p:cond delay="0"/>
                                  </p:stCondLst>
                                  <p:childTnLst>
                                    <p:animScale>
                                      <p:cBhvr>
                                        <p:cTn id="44" dur="300" fill="hold"/>
                                        <p:tgtEl>
                                          <p:spTgt spid="23"/>
                                        </p:tgtEl>
                                      </p:cBhvr>
                                      <p:by x="85000" y="85000"/>
                                    </p:animScale>
                                  </p:childTnLst>
                                </p:cTn>
                              </p:par>
                              <p:par>
                                <p:cTn id="45" presetID="10" presetClass="entr" presetSubtype="0" fill="hold" nodeType="withEffect">
                                  <p:stCondLst>
                                    <p:cond delay="3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 presetClass="emph" presetSubtype="0" accel="50000" autoRev="1" fill="hold" nodeType="withEffect">
                                  <p:stCondLst>
                                    <p:cond delay="0"/>
                                  </p:stCondLst>
                                  <p:childTnLst>
                                    <p:animScale>
                                      <p:cBhvr>
                                        <p:cTn id="49" dur="300" fill="hold"/>
                                        <p:tgtEl>
                                          <p:spTgt spid="30"/>
                                        </p:tgtEl>
                                      </p:cBhvr>
                                      <p:by x="85000" y="85000"/>
                                    </p:animScale>
                                  </p:childTnLst>
                                </p:cTn>
                              </p:par>
                              <p:par>
                                <p:cTn id="50" presetID="10" presetClass="entr" presetSubtype="0"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6" presetClass="emph" presetSubtype="0" accel="50000" autoRev="1" fill="hold" nodeType="withEffect">
                                  <p:stCondLst>
                                    <p:cond delay="0"/>
                                  </p:stCondLst>
                                  <p:childTnLst>
                                    <p:animScale>
                                      <p:cBhvr>
                                        <p:cTn id="54" dur="300" fill="hold"/>
                                        <p:tgtEl>
                                          <p:spTgt spid="35"/>
                                        </p:tgtEl>
                                      </p:cBhvr>
                                      <p:by x="85000" y="85000"/>
                                    </p:animScale>
                                  </p:childTnLst>
                                </p:cTn>
                              </p:par>
                              <p:par>
                                <p:cTn id="55" presetID="22" presetClass="entr" presetSubtype="1" fill="hold"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par>
                                <p:cTn id="58" presetID="22" presetClass="entr" presetSubtype="1" fill="hold" nodeType="withEffect">
                                  <p:stCondLst>
                                    <p:cond delay="50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par>
                                <p:cTn id="61" presetID="22" presetClass="entr" presetSubtype="1" fill="hold"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par>
                                <p:cTn id="64" presetID="22" presetClass="entr" presetSubtype="1" fill="hold" nodeType="withEffect">
                                  <p:stCondLst>
                                    <p:cond delay="50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nodeType="withEffect">
                                  <p:stCondLst>
                                    <p:cond delay="50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10" presetClass="entr" presetSubtype="0" fill="hold" nodeType="withEffect">
                                  <p:stCondLst>
                                    <p:cond delay="3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6" presetClass="emph" presetSubtype="0" accel="50000" autoRev="1" fill="hold" nodeType="withEffect">
                                  <p:stCondLst>
                                    <p:cond delay="0"/>
                                  </p:stCondLst>
                                  <p:childTnLst>
                                    <p:animScale>
                                      <p:cBhvr>
                                        <p:cTn id="74" dur="300" fill="hold"/>
                                        <p:tgtEl>
                                          <p:spTgt spid="4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0" grpId="0" animBg="1"/>
      <p:bldP spid="40" grpId="1" animBg="1"/>
      <p:bldP spid="41" grpId="0" animBg="1"/>
      <p:bldP spid="41" grpId="1" animBg="1"/>
      <p:bldP spid="43" grpId="0" animBg="1"/>
      <p:bldP spid="4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AB40B3-0F31-EC5B-AC1C-D1A54338A393}"/>
              </a:ext>
              <a:ext uri="{C183D7F6-B498-43B3-948B-1728B52AA6E4}">
                <adec:decorative xmlns:adec="http://schemas.microsoft.com/office/drawing/2017/decorative" val="1"/>
              </a:ext>
            </a:extLst>
          </p:cNvPr>
          <p:cNvSpPr/>
          <p:nvPr/>
        </p:nvSpPr>
        <p:spPr bwMode="auto">
          <a:xfrm>
            <a:off x="0" y="2325188"/>
            <a:ext cx="12192000" cy="214230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935525" y="2708475"/>
            <a:ext cx="2583556" cy="656590"/>
          </a:xfrm>
          <a:prstGeom prst="rect">
            <a:avLst/>
          </a:prstGeom>
          <a:noFill/>
        </p:spPr>
        <p:txBody>
          <a:bodyPr wrap="square">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p>
        </p:txBody>
      </p:sp>
      <p:sp>
        <p:nvSpPr>
          <p:cNvPr id="10" name="TextBox 9">
            <a:extLst>
              <a:ext uri="{FF2B5EF4-FFF2-40B4-BE49-F238E27FC236}">
                <a16:creationId xmlns:a16="http://schemas.microsoft.com/office/drawing/2014/main" id="{C509B5BB-1E4F-B745-BD07-116C8630E5B3}"/>
              </a:ext>
            </a:extLst>
          </p:cNvPr>
          <p:cNvSpPr txBox="1"/>
          <p:nvPr/>
        </p:nvSpPr>
        <p:spPr>
          <a:xfrm>
            <a:off x="922403" y="3386972"/>
            <a:ext cx="2482648" cy="707886"/>
          </a:xfrm>
          <a:prstGeom prst="rect">
            <a:avLst/>
          </a:prstGeom>
          <a:noFill/>
        </p:spPr>
        <p:txBody>
          <a:bodyPr wrap="square">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ChatGPT crossed </a:t>
            </a:r>
            <a:r>
              <a:rPr kumimoji="0" lang="en-US" sz="1200"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1 million users in 5 days </a:t>
            </a: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of launch, setting the platform record</a:t>
            </a:r>
            <a:r>
              <a:rPr kumimoji="0" lang="en-US" sz="1200" b="0" i="0" u="none" strike="noStrike" kern="1200" cap="none" spc="0" normalizeH="0" baseline="3000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1</a:t>
            </a:r>
          </a:p>
        </p:txBody>
      </p:sp>
      <p:sp>
        <p:nvSpPr>
          <p:cNvPr id="23" name="TextBox 22">
            <a:extLst>
              <a:ext uri="{FF2B5EF4-FFF2-40B4-BE49-F238E27FC236}">
                <a16:creationId xmlns:a16="http://schemas.microsoft.com/office/drawing/2014/main" id="{D4FC65A5-9F66-3DA5-50BE-9A13606D3659}"/>
              </a:ext>
            </a:extLst>
          </p:cNvPr>
          <p:cNvSpPr txBox="1"/>
          <p:nvPr/>
        </p:nvSpPr>
        <p:spPr>
          <a:xfrm>
            <a:off x="3892586" y="2712830"/>
            <a:ext cx="2536504" cy="656590"/>
          </a:xfrm>
          <a:prstGeom prst="rect">
            <a:avLst/>
          </a:prstGeom>
          <a:noFill/>
        </p:spPr>
        <p:txBody>
          <a:bodyPr wrap="square">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p>
          <a:p>
            <a:pPr marL="0" marR="0" lvl="0" indent="0" algn="l" defTabSz="914400" rtl="0" eaLnBrk="1" fontAlgn="auto" latinLnBrk="0" hangingPunct="1">
              <a:lnSpc>
                <a:spcPts val="22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sp>
        <p:nvSpPr>
          <p:cNvPr id="24" name="TextBox 23">
            <a:extLst>
              <a:ext uri="{FF2B5EF4-FFF2-40B4-BE49-F238E27FC236}">
                <a16:creationId xmlns:a16="http://schemas.microsoft.com/office/drawing/2014/main" id="{59AC8C6D-7B30-0642-4F21-F7F59585BEDB}"/>
              </a:ext>
            </a:extLst>
          </p:cNvPr>
          <p:cNvSpPr txBox="1"/>
          <p:nvPr/>
        </p:nvSpPr>
        <p:spPr>
          <a:xfrm>
            <a:off x="3892586" y="3383170"/>
            <a:ext cx="2482648" cy="707886"/>
          </a:xfrm>
          <a:prstGeom prst="rect">
            <a:avLst/>
          </a:prstGeom>
          <a:noFill/>
        </p:spPr>
        <p:txBody>
          <a:bodyPr wrap="square">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The value of AI is projected</a:t>
            </a:r>
            <a:b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to </a:t>
            </a:r>
            <a:r>
              <a:rPr kumimoji="0" lang="en-US" sz="1200"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increase 13x</a:t>
            </a: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—to $15.7 trillion by 2030</a:t>
            </a:r>
            <a:r>
              <a:rPr kumimoji="0" lang="en-US" sz="1200" b="0" i="0" u="none" strike="noStrike" kern="1200" cap="none" spc="0" normalizeH="0" baseline="3000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2</a:t>
            </a:r>
          </a:p>
        </p:txBody>
      </p:sp>
      <p:sp>
        <p:nvSpPr>
          <p:cNvPr id="35" name="TextBox 34">
            <a:extLst>
              <a:ext uri="{FF2B5EF4-FFF2-40B4-BE49-F238E27FC236}">
                <a16:creationId xmlns:a16="http://schemas.microsoft.com/office/drawing/2014/main" id="{D5596A8F-F348-2E90-9D94-79499DF3329D}"/>
              </a:ext>
            </a:extLst>
          </p:cNvPr>
          <p:cNvSpPr txBox="1"/>
          <p:nvPr/>
        </p:nvSpPr>
        <p:spPr>
          <a:xfrm>
            <a:off x="6802595" y="2704464"/>
            <a:ext cx="2505992" cy="656590"/>
          </a:xfrm>
          <a:prstGeom prst="rect">
            <a:avLst/>
          </a:prstGeom>
          <a:noFill/>
        </p:spPr>
        <p:txBody>
          <a:bodyPr wrap="square">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p>
        </p:txBody>
      </p:sp>
      <p:sp>
        <p:nvSpPr>
          <p:cNvPr id="42" name="TextBox 41">
            <a:extLst>
              <a:ext uri="{FF2B5EF4-FFF2-40B4-BE49-F238E27FC236}">
                <a16:creationId xmlns:a16="http://schemas.microsoft.com/office/drawing/2014/main" id="{71435D79-6EC9-58DB-B6F8-AD6F33CB8A2E}"/>
              </a:ext>
            </a:extLst>
          </p:cNvPr>
          <p:cNvSpPr txBox="1"/>
          <p:nvPr/>
        </p:nvSpPr>
        <p:spPr>
          <a:xfrm>
            <a:off x="6863719" y="3383170"/>
            <a:ext cx="2505992" cy="691408"/>
          </a:xfrm>
          <a:prstGeom prst="rect">
            <a:avLst/>
          </a:prstGeom>
          <a:noFill/>
        </p:spPr>
        <p:txBody>
          <a:bodyPr wrap="square">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87% of organizations believe AI will give them a </a:t>
            </a:r>
            <a:r>
              <a:rPr kumimoji="0" lang="en-US" sz="1200" b="1" i="0" u="none" strike="noStrike" kern="1200" cap="none" spc="0" normalizeH="0" baseline="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competitive edge</a:t>
            </a:r>
            <a:r>
              <a:rPr kumimoji="0" lang="en-US" sz="1200" b="0" i="0" u="none" strike="noStrike" kern="1200" cap="none" spc="0" normalizeH="0" baseline="30000" noProof="0" dirty="0">
                <a:ln>
                  <a:noFill/>
                </a:ln>
                <a:solidFill>
                  <a:schemeClr val="bg1"/>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3</a:t>
            </a:r>
          </a:p>
        </p:txBody>
      </p:sp>
      <p:sp>
        <p:nvSpPr>
          <p:cNvPr id="3" name="TextBox 2">
            <a:extLst>
              <a:ext uri="{FF2B5EF4-FFF2-40B4-BE49-F238E27FC236}">
                <a16:creationId xmlns:a16="http://schemas.microsoft.com/office/drawing/2014/main" id="{94C79113-60D1-D4B4-328E-609EA301DD0A}"/>
              </a:ext>
            </a:extLst>
          </p:cNvPr>
          <p:cNvSpPr txBox="1"/>
          <p:nvPr/>
        </p:nvSpPr>
        <p:spPr>
          <a:xfrm>
            <a:off x="935525" y="4819761"/>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5" name="Title 1">
            <a:extLst>
              <a:ext uri="{FF2B5EF4-FFF2-40B4-BE49-F238E27FC236}">
                <a16:creationId xmlns:a16="http://schemas.microsoft.com/office/drawing/2014/main" id="{ABA3B1F8-6E84-1A39-C862-D312ECB028DB}"/>
              </a:ext>
            </a:extLst>
          </p:cNvPr>
          <p:cNvSpPr txBox="1">
            <a:spLocks noGrp="1"/>
          </p:cNvSpPr>
          <p:nvPr>
            <p:ph type="title" idx="4294967295"/>
          </p:nvPr>
        </p:nvSpPr>
        <p:spPr>
          <a:xfrm>
            <a:off x="922403" y="561278"/>
            <a:ext cx="9153414"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a:rPr>
              <a:t>AI has </a:t>
            </a:r>
            <a:r>
              <a:rPr kumimoji="0" lang="en-US" sz="36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Aptos" panose="020B0004020202020204" pitchFamily="34" charset="0"/>
                <a:ea typeface="+mn-ea"/>
                <a:cs typeface="Segoe UI" pitchFamily="34" charset="0"/>
              </a:rPr>
              <a:t>forever changed </a:t>
            </a:r>
            <a:r>
              <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a:rPr>
              <a:t>what software makes possible (and what we expect from it)</a:t>
            </a:r>
            <a:endPar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pitchFamily="34" charset="0"/>
            </a:endParaRPr>
          </a:p>
        </p:txBody>
      </p:sp>
      <p:cxnSp>
        <p:nvCxnSpPr>
          <p:cNvPr id="7" name="Straight Connector 6">
            <a:extLst>
              <a:ext uri="{FF2B5EF4-FFF2-40B4-BE49-F238E27FC236}">
                <a16:creationId xmlns:a16="http://schemas.microsoft.com/office/drawing/2014/main" id="{8C0338E4-34AE-8409-CE31-53C7BFD6B7B0}"/>
              </a:ext>
              <a:ext uri="{C183D7F6-B498-43B3-948B-1728B52AA6E4}">
                <adec:decorative xmlns:adec="http://schemas.microsoft.com/office/drawing/2017/decorative" val="1"/>
              </a:ext>
            </a:extLst>
          </p:cNvPr>
          <p:cNvCxnSpPr>
            <a:cxnSpLocks/>
          </p:cNvCxnSpPr>
          <p:nvPr/>
        </p:nvCxnSpPr>
        <p:spPr>
          <a:xfrm flipV="1">
            <a:off x="652596" y="648444"/>
            <a:ext cx="0" cy="1024398"/>
          </a:xfrm>
          <a:prstGeom prst="line">
            <a:avLst/>
          </a:prstGeom>
          <a:ln w="28575">
            <a:gradFill flip="none" rotWithShape="1">
              <a:gsLst>
                <a:gs pos="100000">
                  <a:srgbClr val="FF5C39"/>
                </a:gs>
                <a:gs pos="0">
                  <a:srgbClr val="C03BC4"/>
                </a:gs>
              </a:gsLst>
              <a:lin ang="5400000" scaled="1"/>
              <a:tileRect/>
            </a:gradFill>
          </a:ln>
          <a:effectLst>
            <a:outerShdw blurRad="63500" dist="127000" dir="2700000" algn="ctr" rotWithShape="0">
              <a:srgbClr val="091F2C">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3.95833E-6 0.03889 L -3.95833E-6 -3.7037E-7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par>
                                <p:cTn id="13" presetID="42" presetClass="path" presetSubtype="0" decel="100000" fill="hold" grpId="1" nodeType="withEffect">
                                  <p:stCondLst>
                                    <p:cond delay="250"/>
                                  </p:stCondLst>
                                  <p:childTnLst>
                                    <p:animMotion origin="layout" path="M -3.75E-6 0.03889 L -3.75E-6 2.59259E-6 " pathEditMode="relative" rAng="0" ptsTypes="AA">
                                      <p:cBhvr>
                                        <p:cTn id="14" dur="500" fill="hold"/>
                                        <p:tgtEl>
                                          <p:spTgt spid="24"/>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50"/>
                                        <p:tgtEl>
                                          <p:spTgt spid="42"/>
                                        </p:tgtEl>
                                      </p:cBhvr>
                                    </p:animEffect>
                                  </p:childTnLst>
                                </p:cTn>
                              </p:par>
                              <p:par>
                                <p:cTn id="18" presetID="42" presetClass="path" presetSubtype="0" decel="100000" fill="hold" grpId="1" nodeType="withEffect">
                                  <p:stCondLst>
                                    <p:cond delay="500"/>
                                  </p:stCondLst>
                                  <p:childTnLst>
                                    <p:animMotion origin="layout" path="M 4.79167E-6 0.03889 L 4.79167E-6 0 " pathEditMode="relative" rAng="0" ptsTypes="AA">
                                      <p:cBhvr>
                                        <p:cTn id="19" dur="500" fill="hold"/>
                                        <p:tgtEl>
                                          <p:spTgt spid="42"/>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AB40B3-0F31-EC5B-AC1C-D1A54338A393}"/>
              </a:ext>
              <a:ext uri="{C183D7F6-B498-43B3-948B-1728B52AA6E4}">
                <adec:decorative xmlns:adec="http://schemas.microsoft.com/office/drawing/2017/decorative" val="1"/>
              </a:ext>
            </a:extLst>
          </p:cNvPr>
          <p:cNvSpPr/>
          <p:nvPr/>
        </p:nvSpPr>
        <p:spPr bwMode="auto">
          <a:xfrm>
            <a:off x="0" y="2316479"/>
            <a:ext cx="5320937" cy="214230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solidFill>
                <a:srgbClr val="FFFFFF"/>
              </a:solidFill>
              <a:cs typeface="Segoe UI" pitchFamily="34" charset="0"/>
            </a:endParaRPr>
          </a:p>
        </p:txBody>
      </p:sp>
      <p:sp>
        <p:nvSpPr>
          <p:cNvPr id="5" name="Title 1">
            <a:extLst>
              <a:ext uri="{FF2B5EF4-FFF2-40B4-BE49-F238E27FC236}">
                <a16:creationId xmlns:a16="http://schemas.microsoft.com/office/drawing/2014/main" id="{ABA3B1F8-6E84-1A39-C862-D312ECB028DB}"/>
              </a:ext>
            </a:extLst>
          </p:cNvPr>
          <p:cNvSpPr txBox="1">
            <a:spLocks noGrp="1"/>
          </p:cNvSpPr>
          <p:nvPr>
            <p:ph type="title" idx="4294967295"/>
          </p:nvPr>
        </p:nvSpPr>
        <p:spPr>
          <a:xfrm>
            <a:off x="922402" y="561278"/>
            <a:ext cx="9710763"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a:rPr>
              <a:t>AI has </a:t>
            </a:r>
            <a:r>
              <a:rPr kumimoji="0" lang="en-US" sz="36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Aptos" panose="020B0004020202020204" pitchFamily="34" charset="0"/>
                <a:ea typeface="+mn-ea"/>
                <a:cs typeface="Segoe UI" pitchFamily="34" charset="0"/>
              </a:rPr>
              <a:t>forever changed </a:t>
            </a:r>
            <a:r>
              <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a:rPr>
              <a:t>what software makes possible (but somethings remain the same)</a:t>
            </a:r>
            <a:endParaRPr kumimoji="0" lang="en-US" sz="3600" b="0" i="0" u="none" strike="noStrike" kern="1200" cap="none" spc="-50" normalizeH="0" baseline="0" noProof="0" dirty="0">
              <a:ln w="3175">
                <a:noFill/>
              </a:ln>
              <a:solidFill>
                <a:srgbClr val="000000"/>
              </a:solidFill>
              <a:effectLst/>
              <a:uLnTx/>
              <a:uFillTx/>
              <a:latin typeface="Aptos" panose="020B0004020202020204" pitchFamily="34" charset="0"/>
              <a:ea typeface="+mn-ea"/>
              <a:cs typeface="Segoe UI" pitchFamily="34" charset="0"/>
            </a:endParaRPr>
          </a:p>
        </p:txBody>
      </p:sp>
      <p:cxnSp>
        <p:nvCxnSpPr>
          <p:cNvPr id="7" name="Straight Connector 6">
            <a:extLst>
              <a:ext uri="{FF2B5EF4-FFF2-40B4-BE49-F238E27FC236}">
                <a16:creationId xmlns:a16="http://schemas.microsoft.com/office/drawing/2014/main" id="{8C0338E4-34AE-8409-CE31-53C7BFD6B7B0}"/>
              </a:ext>
              <a:ext uri="{C183D7F6-B498-43B3-948B-1728B52AA6E4}">
                <adec:decorative xmlns:adec="http://schemas.microsoft.com/office/drawing/2017/decorative" val="1"/>
              </a:ext>
            </a:extLst>
          </p:cNvPr>
          <p:cNvCxnSpPr>
            <a:cxnSpLocks/>
          </p:cNvCxnSpPr>
          <p:nvPr/>
        </p:nvCxnSpPr>
        <p:spPr>
          <a:xfrm flipV="1">
            <a:off x="652596" y="648444"/>
            <a:ext cx="0" cy="1024398"/>
          </a:xfrm>
          <a:prstGeom prst="line">
            <a:avLst/>
          </a:prstGeom>
          <a:ln w="28575">
            <a:gradFill flip="none" rotWithShape="1">
              <a:gsLst>
                <a:gs pos="100000">
                  <a:srgbClr val="FF5C39"/>
                </a:gs>
                <a:gs pos="0">
                  <a:srgbClr val="C03BC4"/>
                </a:gs>
              </a:gsLst>
              <a:lin ang="5400000" scaled="1"/>
              <a:tileRect/>
            </a:gradFill>
          </a:ln>
          <a:effectLst>
            <a:outerShdw blurRad="63500" dist="127000" dir="2700000" algn="ctr" rotWithShape="0">
              <a:srgbClr val="091F2C">
                <a:alpha val="20000"/>
              </a:srgb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F4A7DA-BCB4-9C63-11BA-D38EBC918249}"/>
              </a:ext>
            </a:extLst>
          </p:cNvPr>
          <p:cNvSpPr txBox="1"/>
          <p:nvPr/>
        </p:nvSpPr>
        <p:spPr>
          <a:xfrm>
            <a:off x="935525" y="2561138"/>
            <a:ext cx="4083627" cy="1631216"/>
          </a:xfrm>
          <a:prstGeom prst="rect">
            <a:avLst/>
          </a:prstGeom>
          <a:noFill/>
        </p:spPr>
        <p:txBody>
          <a:bodyPr wrap="square">
            <a:spAutoFit/>
          </a:bodyPr>
          <a:lstStyle/>
          <a:p>
            <a:pPr>
              <a:defRPr/>
            </a:pPr>
            <a:r>
              <a:rPr kumimoji="0" lang="en-US" sz="2000" i="0" u="none" strike="noStrike" kern="1200" cap="none" spc="-50" normalizeH="0" baseline="0" noProof="0" dirty="0">
                <a:ln w="3175">
                  <a:noFill/>
                </a:ln>
                <a:solidFill>
                  <a:schemeClr val="bg1"/>
                </a:solidFill>
                <a:effectLst/>
                <a:uLnTx/>
                <a:uFillTx/>
                <a:latin typeface="Aptos" panose="020B0004020202020204" pitchFamily="34" charset="0"/>
              </a:rPr>
              <a:t>Generative AI has the potential to </a:t>
            </a:r>
            <a:r>
              <a:rPr lang="en-US" sz="2000" dirty="0">
                <a:solidFill>
                  <a:schemeClr val="bg1"/>
                </a:solidFill>
                <a:latin typeface="Aptos" panose="020B0004020202020204" pitchFamily="34" charset="0"/>
              </a:rPr>
              <a:t>create</a:t>
            </a:r>
            <a:r>
              <a:rPr lang="en-US" sz="2000" spc="0" dirty="0">
                <a:solidFill>
                  <a:schemeClr val="bg1"/>
                </a:solidFill>
                <a:latin typeface="Aptos" panose="020B0004020202020204" pitchFamily="34" charset="0"/>
                <a:cs typeface="Segoe UI Semibold"/>
              </a:rPr>
              <a:t> </a:t>
            </a:r>
            <a:r>
              <a:rPr lang="en-US" sz="2000" spc="0" dirty="0">
                <a:gradFill>
                  <a:gsLst>
                    <a:gs pos="0">
                      <a:srgbClr val="00B0F0"/>
                    </a:gs>
                    <a:gs pos="100000">
                      <a:srgbClr val="FF99FF"/>
                    </a:gs>
                  </a:gsLst>
                  <a:lin ang="16200000" scaled="1"/>
                </a:gradFill>
                <a:latin typeface="Aptos" panose="020B0004020202020204" pitchFamily="34" charset="0"/>
                <a:cs typeface="Segoe UI Semibold"/>
              </a:rPr>
              <a:t>$2.6 to $4.4 trillion </a:t>
            </a:r>
            <a:r>
              <a:rPr lang="en-US" sz="2000" dirty="0">
                <a:solidFill>
                  <a:schemeClr val="bg1"/>
                </a:solidFill>
                <a:latin typeface="Aptos" panose="020B0004020202020204" pitchFamily="34" charset="0"/>
              </a:rPr>
              <a:t>in value </a:t>
            </a:r>
            <a:r>
              <a:rPr kumimoji="0" lang="en-US" sz="2000" i="0" u="none" strike="noStrike" kern="1200" cap="none" spc="0" normalizeH="0" baseline="0" noProof="0" dirty="0">
                <a:ln>
                  <a:noFill/>
                </a:ln>
                <a:solidFill>
                  <a:schemeClr val="bg1"/>
                </a:solidFill>
                <a:effectLst/>
                <a:uLnTx/>
                <a:uFillTx/>
                <a:latin typeface="Aptos" panose="020B0004020202020204" pitchFamily="34" charset="0"/>
                <a:cs typeface="+mn-cs"/>
              </a:rPr>
              <a:t>across industries and</a:t>
            </a:r>
            <a:r>
              <a:rPr kumimoji="0" lang="en-US" sz="2000" i="0" u="none" strike="noStrike" kern="1200" cap="none" spc="-50" normalizeH="0" baseline="0" noProof="0" dirty="0">
                <a:ln w="3175">
                  <a:noFill/>
                </a:ln>
                <a:solidFill>
                  <a:schemeClr val="bg1"/>
                </a:solidFill>
                <a:effectLst/>
                <a:uLnTx/>
                <a:uFillTx/>
                <a:latin typeface="Aptos" panose="020B0004020202020204" pitchFamily="34" charset="0"/>
              </a:rPr>
              <a:t> </a:t>
            </a:r>
            <a:r>
              <a:rPr lang="en-US" sz="2000" spc="0" dirty="0">
                <a:solidFill>
                  <a:schemeClr val="bg1"/>
                </a:solidFill>
                <a:latin typeface="Aptos" panose="020B0004020202020204" pitchFamily="34" charset="0"/>
                <a:cs typeface="Segoe UI Semibold"/>
              </a:rPr>
              <a:t>automate</a:t>
            </a:r>
            <a:r>
              <a:rPr kumimoji="0" lang="en-US" sz="2000" i="0" u="none" strike="noStrike" kern="1200" cap="none" spc="-50" normalizeH="0" baseline="0" noProof="0" dirty="0">
                <a:ln w="3175">
                  <a:noFill/>
                </a:ln>
                <a:solidFill>
                  <a:schemeClr val="bg1"/>
                </a:solidFill>
                <a:effectLst/>
                <a:uLnTx/>
                <a:uFillTx/>
                <a:latin typeface="Aptos" panose="020B0004020202020204" pitchFamily="34" charset="0"/>
              </a:rPr>
              <a:t> activities that absorb </a:t>
            </a:r>
            <a:r>
              <a:rPr lang="en-US" sz="2000" spc="0" dirty="0">
                <a:gradFill>
                  <a:gsLst>
                    <a:gs pos="0">
                      <a:srgbClr val="00B0F0"/>
                    </a:gs>
                    <a:gs pos="100000">
                      <a:srgbClr val="FF99FF"/>
                    </a:gs>
                  </a:gsLst>
                  <a:lin ang="16200000" scaled="1"/>
                </a:gradFill>
                <a:latin typeface="Aptos" panose="020B0004020202020204" pitchFamily="34" charset="0"/>
                <a:cs typeface="Segoe UI Semibold"/>
              </a:rPr>
              <a:t>60–70% </a:t>
            </a:r>
            <a:r>
              <a:rPr lang="en-US" sz="2000" dirty="0">
                <a:solidFill>
                  <a:schemeClr val="bg1"/>
                </a:solidFill>
                <a:latin typeface="Aptos" panose="020B0004020202020204" pitchFamily="34" charset="0"/>
              </a:rPr>
              <a:t>of employees’ time.</a:t>
            </a:r>
          </a:p>
        </p:txBody>
      </p:sp>
      <p:sp>
        <p:nvSpPr>
          <p:cNvPr id="13" name="TextBox 12">
            <a:extLst>
              <a:ext uri="{FF2B5EF4-FFF2-40B4-BE49-F238E27FC236}">
                <a16:creationId xmlns:a16="http://schemas.microsoft.com/office/drawing/2014/main" id="{2AE0FF61-C99B-1BEB-5FB8-A92BF0AF9EB5}"/>
              </a:ext>
            </a:extLst>
          </p:cNvPr>
          <p:cNvSpPr txBox="1"/>
          <p:nvPr/>
        </p:nvSpPr>
        <p:spPr>
          <a:xfrm>
            <a:off x="935525" y="4671538"/>
            <a:ext cx="4083627"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The economic potential of generative AI</a:t>
            </a:r>
            <a:endParaRPr lang="en-US" sz="1100"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McKinsey June 2023</a:t>
            </a:r>
          </a:p>
        </p:txBody>
      </p:sp>
      <p:sp>
        <p:nvSpPr>
          <p:cNvPr id="15" name="TextBox 14">
            <a:extLst>
              <a:ext uri="{FF2B5EF4-FFF2-40B4-BE49-F238E27FC236}">
                <a16:creationId xmlns:a16="http://schemas.microsoft.com/office/drawing/2014/main" id="{36F91F08-ED81-90B0-A8A9-35800FD02D8B}"/>
              </a:ext>
            </a:extLst>
          </p:cNvPr>
          <p:cNvSpPr txBox="1"/>
          <p:nvPr/>
        </p:nvSpPr>
        <p:spPr>
          <a:xfrm>
            <a:off x="5747648" y="2726610"/>
            <a:ext cx="1428206" cy="1200329"/>
          </a:xfrm>
          <a:prstGeom prst="rect">
            <a:avLst/>
          </a:prstGeom>
          <a:noFill/>
        </p:spPr>
        <p:txBody>
          <a:bodyPr wrap="square">
            <a:spAutoFit/>
          </a:bodyPr>
          <a:lstStyle/>
          <a:p>
            <a:pPr>
              <a:defRPr/>
            </a:pPr>
            <a:r>
              <a:rPr lang="en-US" sz="1800" dirty="0">
                <a:gradFill>
                  <a:gsLst>
                    <a:gs pos="0">
                      <a:schemeClr val="accent1"/>
                    </a:gs>
                    <a:gs pos="100000">
                      <a:srgbClr val="8661C5"/>
                    </a:gs>
                  </a:gsLst>
                  <a:lin ang="2700000" scaled="1"/>
                </a:gradFill>
                <a:latin typeface="Aptos" panose="020B0004020202020204" pitchFamily="34" charset="0"/>
              </a:rPr>
              <a:t>Apps</a:t>
            </a:r>
            <a:r>
              <a:rPr lang="en-US" sz="1800" dirty="0">
                <a:latin typeface="Aptos" panose="020B0004020202020204" pitchFamily="34" charset="0"/>
              </a:rPr>
              <a:t> </a:t>
            </a:r>
            <a:r>
              <a:rPr lang="en-US" sz="1800" dirty="0">
                <a:solidFill>
                  <a:schemeClr val="tx1"/>
                </a:solidFill>
                <a:latin typeface="Aptos" panose="020B0004020202020204" pitchFamily="34" charset="0"/>
              </a:rPr>
              <a:t>are the centerpiece of our digital economy</a:t>
            </a:r>
            <a:endParaRPr lang="en-US" sz="900" dirty="0">
              <a:solidFill>
                <a:schemeClr val="tx1"/>
              </a:solidFill>
              <a:latin typeface="Aptos" panose="020B0004020202020204" pitchFamily="34" charset="0"/>
            </a:endParaRPr>
          </a:p>
        </p:txBody>
      </p:sp>
      <p:sp>
        <p:nvSpPr>
          <p:cNvPr id="16" name="TextBox 15">
            <a:extLst>
              <a:ext uri="{FF2B5EF4-FFF2-40B4-BE49-F238E27FC236}">
                <a16:creationId xmlns:a16="http://schemas.microsoft.com/office/drawing/2014/main" id="{E7542DCD-5E30-7756-5660-978A1FDDC38D}"/>
              </a:ext>
            </a:extLst>
          </p:cNvPr>
          <p:cNvSpPr txBox="1"/>
          <p:nvPr/>
        </p:nvSpPr>
        <p:spPr>
          <a:xfrm>
            <a:off x="7524199" y="2726609"/>
            <a:ext cx="2110490" cy="1200329"/>
          </a:xfrm>
          <a:prstGeom prst="rect">
            <a:avLst/>
          </a:prstGeom>
          <a:noFill/>
        </p:spPr>
        <p:txBody>
          <a:bodyPr wrap="square">
            <a:spAutoFit/>
          </a:bodyPr>
          <a:lstStyle/>
          <a:p>
            <a:pPr>
              <a:defRPr/>
            </a:pPr>
            <a:r>
              <a:rPr lang="en-US" sz="1800" dirty="0">
                <a:solidFill>
                  <a:schemeClr val="tx1"/>
                </a:solidFill>
                <a:latin typeface="Aptos" panose="020B0004020202020204" pitchFamily="34" charset="0"/>
              </a:rPr>
              <a:t>83% of enterprise decision makers plan to </a:t>
            </a:r>
            <a:r>
              <a:rPr lang="en-US" sz="1800" dirty="0">
                <a:gradFill>
                  <a:gsLst>
                    <a:gs pos="0">
                      <a:schemeClr val="accent1"/>
                    </a:gs>
                    <a:gs pos="100000">
                      <a:srgbClr val="8661C5"/>
                    </a:gs>
                  </a:gsLst>
                  <a:lin ang="2700000" scaled="1"/>
                </a:gradFill>
                <a:latin typeface="Aptos" panose="020B0004020202020204" pitchFamily="34" charset="0"/>
              </a:rPr>
              <a:t>increase AI spend</a:t>
            </a:r>
            <a:r>
              <a:rPr lang="en-US" sz="1800" dirty="0">
                <a:latin typeface="Aptos" panose="020B0004020202020204" pitchFamily="34" charset="0"/>
              </a:rPr>
              <a:t> </a:t>
            </a:r>
            <a:r>
              <a:rPr lang="en-US" sz="1800" dirty="0">
                <a:solidFill>
                  <a:schemeClr val="tx1"/>
                </a:solidFill>
                <a:latin typeface="Aptos" panose="020B0004020202020204" pitchFamily="34" charset="0"/>
              </a:rPr>
              <a:t>this year</a:t>
            </a:r>
            <a:r>
              <a:rPr lang="en-US" sz="1800" baseline="30000" dirty="0">
                <a:solidFill>
                  <a:schemeClr val="tx1"/>
                </a:solidFill>
                <a:latin typeface="Aptos" panose="020B0004020202020204" pitchFamily="34" charset="0"/>
              </a:rPr>
              <a:t>1</a:t>
            </a:r>
            <a:endParaRPr lang="en-US" sz="1800" dirty="0">
              <a:solidFill>
                <a:srgbClr val="000000"/>
              </a:solidFill>
              <a:latin typeface="Aptos" panose="020B0004020202020204" pitchFamily="34" charset="0"/>
            </a:endParaRPr>
          </a:p>
        </p:txBody>
      </p:sp>
      <p:sp>
        <p:nvSpPr>
          <p:cNvPr id="17" name="TextBox 16">
            <a:extLst>
              <a:ext uri="{FF2B5EF4-FFF2-40B4-BE49-F238E27FC236}">
                <a16:creationId xmlns:a16="http://schemas.microsoft.com/office/drawing/2014/main" id="{2D4FADE5-53BD-0AE5-397E-5EAE435B6F7E}"/>
              </a:ext>
            </a:extLst>
          </p:cNvPr>
          <p:cNvSpPr txBox="1"/>
          <p:nvPr/>
        </p:nvSpPr>
        <p:spPr>
          <a:xfrm>
            <a:off x="9846376" y="2726609"/>
            <a:ext cx="1799997" cy="1200329"/>
          </a:xfrm>
          <a:prstGeom prst="rect">
            <a:avLst/>
          </a:prstGeom>
          <a:noFill/>
        </p:spPr>
        <p:txBody>
          <a:bodyPr wrap="square">
            <a:spAutoFit/>
          </a:bodyPr>
          <a:lstStyle/>
          <a:p>
            <a:pPr>
              <a:defRPr/>
            </a:pPr>
            <a:r>
              <a:rPr lang="en-US" sz="1800" dirty="0">
                <a:solidFill>
                  <a:schemeClr val="tx1"/>
                </a:solidFill>
                <a:latin typeface="Aptos" panose="020B0004020202020204" pitchFamily="34" charset="0"/>
              </a:rPr>
              <a:t>Apps are where the power of </a:t>
            </a:r>
            <a:r>
              <a:rPr lang="en-US" sz="1800" dirty="0">
                <a:gradFill>
                  <a:gsLst>
                    <a:gs pos="0">
                      <a:schemeClr val="accent1"/>
                    </a:gs>
                    <a:gs pos="100000">
                      <a:srgbClr val="8661C5"/>
                    </a:gs>
                  </a:gsLst>
                  <a:lin ang="2700000" scaled="1"/>
                </a:gradFill>
                <a:latin typeface="Aptos" panose="020B0004020202020204" pitchFamily="34" charset="0"/>
              </a:rPr>
              <a:t>AI and data</a:t>
            </a:r>
            <a:r>
              <a:rPr lang="en-US" sz="1800" dirty="0">
                <a:latin typeface="Aptos" panose="020B0004020202020204" pitchFamily="34" charset="0"/>
              </a:rPr>
              <a:t> </a:t>
            </a:r>
            <a:r>
              <a:rPr lang="en-US" sz="1800" dirty="0">
                <a:solidFill>
                  <a:schemeClr val="tx1"/>
                </a:solidFill>
                <a:latin typeface="Aptos" panose="020B0004020202020204" pitchFamily="34" charset="0"/>
              </a:rPr>
              <a:t>come to life</a:t>
            </a:r>
            <a:endParaRPr lang="en-US" sz="1800" dirty="0">
              <a:solidFill>
                <a:srgbClr val="000000"/>
              </a:solidFill>
              <a:latin typeface="Aptos" panose="020B0004020202020204" pitchFamily="34" charset="0"/>
            </a:endParaRPr>
          </a:p>
        </p:txBody>
      </p:sp>
    </p:spTree>
    <p:extLst>
      <p:ext uri="{BB962C8B-B14F-4D97-AF65-F5344CB8AC3E}">
        <p14:creationId xmlns:p14="http://schemas.microsoft.com/office/powerpoint/2010/main" val="136181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B943-027A-2A3C-F10A-955B7528867C}"/>
              </a:ext>
            </a:extLst>
          </p:cNvPr>
          <p:cNvSpPr>
            <a:spLocks noGrp="1"/>
          </p:cNvSpPr>
          <p:nvPr>
            <p:ph type="title"/>
          </p:nvPr>
        </p:nvSpPr>
        <p:spPr/>
        <p:txBody>
          <a:bodyPr/>
          <a:lstStyle/>
          <a:p>
            <a:pPr algn="ctr"/>
            <a:r>
              <a:rPr lang="en-US" dirty="0"/>
              <a:t>What is an AI Agent?</a:t>
            </a:r>
            <a:endParaRPr lang="en-US" dirty="0">
              <a:solidFill>
                <a:srgbClr val="000000"/>
              </a:solidFill>
              <a:latin typeface="+mn-lt"/>
            </a:endParaRPr>
          </a:p>
        </p:txBody>
      </p:sp>
      <p:sp>
        <p:nvSpPr>
          <p:cNvPr id="8" name="Rectangle 7">
            <a:extLst>
              <a:ext uri="{FF2B5EF4-FFF2-40B4-BE49-F238E27FC236}">
                <a16:creationId xmlns:a16="http://schemas.microsoft.com/office/drawing/2014/main" id="{677721C2-E979-3BB1-F513-BA361D68785A}"/>
              </a:ext>
            </a:extLst>
          </p:cNvPr>
          <p:cNvSpPr/>
          <p:nvPr/>
        </p:nvSpPr>
        <p:spPr bwMode="auto">
          <a:xfrm>
            <a:off x="4667533" y="1401364"/>
            <a:ext cx="6436869" cy="4276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2000" b="1" dirty="0">
                <a:solidFill>
                  <a:schemeClr val="accent2"/>
                </a:solidFill>
              </a:rPr>
              <a:t>Planning. </a:t>
            </a:r>
            <a:r>
              <a:rPr lang="en-US" sz="2000" dirty="0">
                <a:solidFill>
                  <a:srgbClr val="000000"/>
                </a:solidFill>
              </a:rPr>
              <a:t>AI agents can create step-by-step plans and can use feedback to improve refine future outputs.</a:t>
            </a:r>
          </a:p>
          <a:p>
            <a:pPr marL="285750" indent="-285750">
              <a:buFont typeface="Arial" panose="020B0604020202020204" pitchFamily="34" charset="0"/>
              <a:buChar char="•"/>
            </a:pPr>
            <a:endParaRPr lang="en-US" sz="2000" dirty="0">
              <a:solidFill>
                <a:srgbClr val="000000"/>
              </a:solidFill>
            </a:endParaRPr>
          </a:p>
          <a:p>
            <a:pPr marL="285750" indent="-285750">
              <a:buFont typeface="Arial" panose="020B0604020202020204" pitchFamily="34" charset="0"/>
              <a:buChar char="•"/>
            </a:pPr>
            <a:r>
              <a:rPr lang="en-US" sz="2000" b="1" dirty="0">
                <a:solidFill>
                  <a:schemeClr val="accent2"/>
                </a:solidFill>
              </a:rPr>
              <a:t>Memory. </a:t>
            </a:r>
            <a:r>
              <a:rPr lang="en-US" sz="2000" dirty="0">
                <a:solidFill>
                  <a:srgbClr val="000000"/>
                </a:solidFill>
              </a:rPr>
              <a:t>Agents rely on short-term memory for immediate prompts and leverage long-term data retention—often via retrieval-augmented generation (RAG)—for broader context and recall.</a:t>
            </a:r>
          </a:p>
          <a:p>
            <a:pPr marL="285750" indent="-285750">
              <a:buFont typeface="Arial" panose="020B0604020202020204" pitchFamily="34" charset="0"/>
              <a:buChar char="•"/>
            </a:pPr>
            <a:endParaRPr lang="en-US" sz="2000" dirty="0">
              <a:solidFill>
                <a:srgbClr val="000000"/>
              </a:solidFill>
            </a:endParaRPr>
          </a:p>
          <a:p>
            <a:pPr marL="285750" indent="-285750">
              <a:buFont typeface="Arial" panose="020B0604020202020204" pitchFamily="34" charset="0"/>
              <a:buChar char="•"/>
            </a:pPr>
            <a:r>
              <a:rPr lang="en-US" sz="2000" b="1" i="0" dirty="0">
                <a:solidFill>
                  <a:schemeClr val="accent2"/>
                </a:solidFill>
                <a:effectLst/>
              </a:rPr>
              <a:t>Perception</a:t>
            </a:r>
            <a:r>
              <a:rPr lang="en-US" sz="2000" dirty="0">
                <a:solidFill>
                  <a:schemeClr val="accent2"/>
                </a:solidFill>
              </a:rPr>
              <a:t>.</a:t>
            </a:r>
            <a:r>
              <a:rPr lang="en-US" sz="2000" b="0" i="0" dirty="0">
                <a:solidFill>
                  <a:schemeClr val="accent2"/>
                </a:solidFill>
                <a:effectLst/>
              </a:rPr>
              <a:t> </a:t>
            </a:r>
            <a:r>
              <a:rPr lang="en-US" sz="2000" b="0" i="0" dirty="0">
                <a:solidFill>
                  <a:srgbClr val="000000"/>
                </a:solidFill>
                <a:effectLst/>
              </a:rPr>
              <a:t>AI agents can retrieve data and process information making them more interactive and contextually aware. </a:t>
            </a:r>
            <a:endParaRPr lang="en-US" sz="2000" dirty="0">
              <a:solidFill>
                <a:srgbClr val="000000"/>
              </a:solidFill>
            </a:endParaRPr>
          </a:p>
          <a:p>
            <a:pPr marL="285750" indent="-285750">
              <a:buFont typeface="Arial" panose="020B0604020202020204" pitchFamily="34" charset="0"/>
              <a:buChar char="•"/>
            </a:pPr>
            <a:endParaRPr lang="en-US" sz="2000" dirty="0">
              <a:solidFill>
                <a:srgbClr val="000000"/>
              </a:solidFill>
            </a:endParaRPr>
          </a:p>
          <a:p>
            <a:pPr marL="285750" indent="-285750">
              <a:buFont typeface="Arial" panose="020B0604020202020204" pitchFamily="34" charset="0"/>
              <a:buChar char="•"/>
            </a:pPr>
            <a:r>
              <a:rPr lang="en-US" sz="2000" b="1" dirty="0">
                <a:solidFill>
                  <a:schemeClr val="accent2"/>
                </a:solidFill>
              </a:rPr>
              <a:t>Tool Use. </a:t>
            </a:r>
            <a:r>
              <a:rPr lang="en-US" sz="2000" dirty="0">
                <a:solidFill>
                  <a:srgbClr val="000000"/>
                </a:solidFill>
              </a:rPr>
              <a:t>Agents can run functions or call external APIs for information or to perform actions. These are also called tools.</a:t>
            </a:r>
          </a:p>
        </p:txBody>
      </p:sp>
      <p:sp>
        <p:nvSpPr>
          <p:cNvPr id="3" name="TextBox 2">
            <a:extLst>
              <a:ext uri="{FF2B5EF4-FFF2-40B4-BE49-F238E27FC236}">
                <a16:creationId xmlns:a16="http://schemas.microsoft.com/office/drawing/2014/main" id="{CB3ABFE0-99CD-3292-6C7D-19B7392DE104}"/>
              </a:ext>
            </a:extLst>
          </p:cNvPr>
          <p:cNvSpPr txBox="1"/>
          <p:nvPr/>
        </p:nvSpPr>
        <p:spPr>
          <a:xfrm>
            <a:off x="339721" y="3225309"/>
            <a:ext cx="4327812" cy="1015663"/>
          </a:xfrm>
          <a:prstGeom prst="rect">
            <a:avLst/>
          </a:prstGeom>
          <a:noFill/>
        </p:spPr>
        <p:txBody>
          <a:bodyPr wrap="square">
            <a:spAutoFit/>
          </a:bodyPr>
          <a:lstStyle/>
          <a:p>
            <a:r>
              <a:rPr lang="en-US" sz="2000" dirty="0">
                <a:solidFill>
                  <a:srgbClr val="000000"/>
                </a:solidFill>
                <a:cs typeface="Segoe UI" panose="020B0502040204020203" pitchFamily="34" charset="0"/>
              </a:rPr>
              <a:t>“</a:t>
            </a:r>
            <a:r>
              <a:rPr lang="en-US" sz="2000" b="0" dirty="0">
                <a:solidFill>
                  <a:srgbClr val="000000"/>
                </a:solidFill>
                <a:effectLst/>
                <a:cs typeface="Segoe UI" panose="020B0502040204020203" pitchFamily="34" charset="0"/>
              </a:rPr>
              <a:t>An </a:t>
            </a:r>
            <a:r>
              <a:rPr lang="en-US" sz="2000" b="1" dirty="0">
                <a:solidFill>
                  <a:srgbClr val="000000"/>
                </a:solidFill>
                <a:effectLst/>
                <a:cs typeface="Segoe UI" panose="020B0502040204020203" pitchFamily="34" charset="0"/>
              </a:rPr>
              <a:t>agent</a:t>
            </a:r>
            <a:r>
              <a:rPr lang="en-US" sz="2000" b="0" dirty="0">
                <a:solidFill>
                  <a:srgbClr val="000000"/>
                </a:solidFill>
                <a:effectLst/>
                <a:cs typeface="Segoe UI" panose="020B0502040204020203" pitchFamily="34" charset="0"/>
              </a:rPr>
              <a:t> is a system that uses an LLM to decide the control flow of an application” – LangGraph</a:t>
            </a:r>
            <a:endParaRPr lang="en-US" sz="2000" dirty="0">
              <a:solidFill>
                <a:srgbClr val="000000"/>
              </a:solidFill>
              <a:cs typeface="Segoe UI" panose="020B0502040204020203" pitchFamily="34" charset="0"/>
            </a:endParaRPr>
          </a:p>
        </p:txBody>
      </p:sp>
    </p:spTree>
    <p:extLst>
      <p:ext uri="{BB962C8B-B14F-4D97-AF65-F5344CB8AC3E}">
        <p14:creationId xmlns:p14="http://schemas.microsoft.com/office/powerpoint/2010/main" val="39813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E48F-1C4C-8EDE-4BB4-5C6A38C1A86F}"/>
              </a:ext>
            </a:extLst>
          </p:cNvPr>
          <p:cNvSpPr>
            <a:spLocks noGrp="1"/>
          </p:cNvSpPr>
          <p:nvPr>
            <p:ph type="title"/>
          </p:nvPr>
        </p:nvSpPr>
        <p:spPr/>
        <p:txBody>
          <a:bodyPr/>
          <a:lstStyle/>
          <a:p>
            <a:r>
              <a:rPr lang="en-US">
                <a:solidFill>
                  <a:schemeClr val="tx2"/>
                </a:solidFill>
              </a:rPr>
              <a:t>AI Agents are a lot like “intelligent” functions</a:t>
            </a:r>
          </a:p>
        </p:txBody>
      </p:sp>
      <p:sp>
        <p:nvSpPr>
          <p:cNvPr id="5" name="Rectangle 2">
            <a:extLst>
              <a:ext uri="{FF2B5EF4-FFF2-40B4-BE49-F238E27FC236}">
                <a16:creationId xmlns:a16="http://schemas.microsoft.com/office/drawing/2014/main" id="{A6A0B929-F138-0940-0A17-5AB38F630EFE}"/>
              </a:ext>
            </a:extLst>
          </p:cNvPr>
          <p:cNvSpPr>
            <a:spLocks noChangeArrowheads="1"/>
          </p:cNvSpPr>
          <p:nvPr/>
        </p:nvSpPr>
        <p:spPr bwMode="auto">
          <a:xfrm>
            <a:off x="414530" y="1149294"/>
            <a:ext cx="113385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Has inputs &amp; outputs.</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Fu</a:t>
            </a:r>
            <a:r>
              <a:rPr kumimoji="0" lang="en-US" altLang="en-US" sz="2400" b="1" i="0" u="none" strike="noStrike" cap="none" normalizeH="0" baseline="0" dirty="0">
                <a:ln>
                  <a:noFill/>
                </a:ln>
                <a:solidFill>
                  <a:schemeClr val="tx1"/>
                </a:solidFill>
                <a:effectLst/>
              </a:rPr>
              <a:t>nctions</a:t>
            </a:r>
            <a:r>
              <a:rPr kumimoji="0" lang="en-US" altLang="en-US" sz="2400" b="0" i="0" u="none" strike="noStrike" cap="none" normalizeH="0" baseline="0" dirty="0">
                <a:ln>
                  <a:noFill/>
                </a:ln>
                <a:solidFill>
                  <a:schemeClr val="tx1"/>
                </a:solidFill>
                <a:effectLst/>
              </a:rPr>
              <a:t> take arguments and can (optionally) return something,</a:t>
            </a: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process prompts or data and then generate responses or 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Encapsulates logic</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contain code that executes a specific task.</a:t>
            </a:r>
            <a:endParaRPr lang="en-US" altLang="en-US" sz="2400" dirty="0"/>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encapsulate reasoning steps and decision-making processes.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Modular &amp; </a:t>
            </a:r>
            <a:r>
              <a:rPr lang="en-US" altLang="en-US" sz="2400" b="1" dirty="0">
                <a:solidFill>
                  <a:schemeClr val="accent2"/>
                </a:solidFill>
              </a:rPr>
              <a:t>r</a:t>
            </a:r>
            <a:r>
              <a:rPr kumimoji="0" lang="en-US" altLang="en-US" sz="2400" b="1" i="0" u="none" strike="noStrike" cap="none" normalizeH="0" baseline="0" dirty="0">
                <a:ln>
                  <a:noFill/>
                </a:ln>
                <a:solidFill>
                  <a:schemeClr val="accent2"/>
                </a:solidFill>
                <a:effectLst/>
              </a:rPr>
              <a:t>eusable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Both F</a:t>
            </a:r>
            <a:r>
              <a:rPr kumimoji="0" lang="en-US" altLang="en-US" sz="2400" b="1" i="0" u="none" strike="noStrike" cap="none" normalizeH="0" baseline="0" dirty="0">
                <a:ln>
                  <a:noFill/>
                </a:ln>
                <a:solidFill>
                  <a:schemeClr val="tx1"/>
                </a:solidFill>
                <a:effectLst/>
              </a:rPr>
              <a:t>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can be “called” repeatedly in different parts of an application</a:t>
            </a:r>
            <a:r>
              <a:rPr lang="en-US" altLang="en-US" sz="2400" dirty="0"/>
              <a:t> </a:t>
            </a:r>
            <a:r>
              <a:rPr kumimoji="0" lang="en-US" altLang="en-US" sz="2400" b="0" i="0" u="none" strike="noStrike" cap="none" normalizeH="0" baseline="0" dirty="0">
                <a:ln>
                  <a:noFill/>
                </a:ln>
                <a:solidFill>
                  <a:schemeClr val="tx1"/>
                </a:solidFill>
                <a:effectLst/>
              </a:rPr>
              <a:t>each time performing their specialized task.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Composable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Both </a:t>
            </a: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and can be chained or orchestrated with other agents/functions, enabling complex workflows from simpler building blocks. </a:t>
            </a:r>
          </a:p>
        </p:txBody>
      </p:sp>
    </p:spTree>
    <p:extLst>
      <p:ext uri="{BB962C8B-B14F-4D97-AF65-F5344CB8AC3E}">
        <p14:creationId xmlns:p14="http://schemas.microsoft.com/office/powerpoint/2010/main" val="212190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AFA-5253-20E4-39DC-150B0FF5692D}"/>
              </a:ext>
            </a:extLst>
          </p:cNvPr>
          <p:cNvSpPr>
            <a:spLocks noGrp="1"/>
          </p:cNvSpPr>
          <p:nvPr>
            <p:ph type="title"/>
          </p:nvPr>
        </p:nvSpPr>
        <p:spPr/>
        <p:txBody>
          <a:bodyPr/>
          <a:lstStyle/>
          <a:p>
            <a:r>
              <a:rPr lang="en-US" dirty="0"/>
              <a:t>Two popular agentic architectures</a:t>
            </a:r>
          </a:p>
        </p:txBody>
      </p:sp>
      <p:sp>
        <p:nvSpPr>
          <p:cNvPr id="4" name="Oval 3">
            <a:extLst>
              <a:ext uri="{FF2B5EF4-FFF2-40B4-BE49-F238E27FC236}">
                <a16:creationId xmlns:a16="http://schemas.microsoft.com/office/drawing/2014/main" id="{693DE8BC-4C31-F1B0-4335-7FCF8EC4BCF5}"/>
              </a:ext>
            </a:extLst>
          </p:cNvPr>
          <p:cNvSpPr/>
          <p:nvPr/>
        </p:nvSpPr>
        <p:spPr bwMode="auto">
          <a:xfrm>
            <a:off x="1367164" y="3131252"/>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21" name="TextBox 20">
            <a:extLst>
              <a:ext uri="{FF2B5EF4-FFF2-40B4-BE49-F238E27FC236}">
                <a16:creationId xmlns:a16="http://schemas.microsoft.com/office/drawing/2014/main" id="{3446C634-7695-C8C2-2124-2890B4C50864}"/>
              </a:ext>
            </a:extLst>
          </p:cNvPr>
          <p:cNvSpPr txBox="1"/>
          <p:nvPr/>
        </p:nvSpPr>
        <p:spPr>
          <a:xfrm>
            <a:off x="1973080" y="1527758"/>
            <a:ext cx="1580561" cy="307777"/>
          </a:xfrm>
          <a:prstGeom prst="rect">
            <a:avLst/>
          </a:prstGeom>
          <a:noFill/>
        </p:spPr>
        <p:txBody>
          <a:bodyPr wrap="none" lIns="0" tIns="0" rIns="0" bIns="0" rtlCol="0">
            <a:spAutoFit/>
          </a:bodyPr>
          <a:lstStyle/>
          <a:p>
            <a:pPr algn="l"/>
            <a:r>
              <a:rPr lang="en-US" sz="2000" b="1" dirty="0"/>
              <a:t>Single-Agent</a:t>
            </a:r>
          </a:p>
        </p:txBody>
      </p:sp>
      <p:sp>
        <p:nvSpPr>
          <p:cNvPr id="22" name="Oval 21">
            <a:extLst>
              <a:ext uri="{FF2B5EF4-FFF2-40B4-BE49-F238E27FC236}">
                <a16:creationId xmlns:a16="http://schemas.microsoft.com/office/drawing/2014/main" id="{0136C351-AF14-F470-52AB-BB4A287BA960}"/>
              </a:ext>
            </a:extLst>
          </p:cNvPr>
          <p:cNvSpPr/>
          <p:nvPr/>
        </p:nvSpPr>
        <p:spPr bwMode="auto">
          <a:xfrm>
            <a:off x="7788217" y="20828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0" name="TextBox 29">
            <a:extLst>
              <a:ext uri="{FF2B5EF4-FFF2-40B4-BE49-F238E27FC236}">
                <a16:creationId xmlns:a16="http://schemas.microsoft.com/office/drawing/2014/main" id="{C75D6E0B-5F96-126F-894E-E72D85884EFA}"/>
              </a:ext>
            </a:extLst>
          </p:cNvPr>
          <p:cNvSpPr txBox="1"/>
          <p:nvPr/>
        </p:nvSpPr>
        <p:spPr>
          <a:xfrm>
            <a:off x="5893990" y="1527758"/>
            <a:ext cx="4916346" cy="307777"/>
          </a:xfrm>
          <a:prstGeom prst="rect">
            <a:avLst/>
          </a:prstGeom>
          <a:noFill/>
        </p:spPr>
        <p:txBody>
          <a:bodyPr wrap="none" lIns="0" tIns="0" rIns="0" bIns="0" rtlCol="0">
            <a:spAutoFit/>
          </a:bodyPr>
          <a:lstStyle/>
          <a:p>
            <a:pPr algn="ctr"/>
            <a:r>
              <a:rPr lang="en-US" sz="2000" b="1"/>
              <a:t>Router (Supervisor, Planner) Multi-agent</a:t>
            </a:r>
          </a:p>
        </p:txBody>
      </p:sp>
      <p:sp>
        <p:nvSpPr>
          <p:cNvPr id="34" name="Oval 33">
            <a:extLst>
              <a:ext uri="{FF2B5EF4-FFF2-40B4-BE49-F238E27FC236}">
                <a16:creationId xmlns:a16="http://schemas.microsoft.com/office/drawing/2014/main" id="{A51B255A-0614-4EA6-2E8F-4958E37B4990}"/>
              </a:ext>
            </a:extLst>
          </p:cNvPr>
          <p:cNvSpPr/>
          <p:nvPr/>
        </p:nvSpPr>
        <p:spPr bwMode="auto">
          <a:xfrm>
            <a:off x="6575155" y="370123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5" name="Oval 34">
            <a:extLst>
              <a:ext uri="{FF2B5EF4-FFF2-40B4-BE49-F238E27FC236}">
                <a16:creationId xmlns:a16="http://schemas.microsoft.com/office/drawing/2014/main" id="{5EACD231-3273-1112-5846-A0DB21769F49}"/>
              </a:ext>
            </a:extLst>
          </p:cNvPr>
          <p:cNvSpPr/>
          <p:nvPr/>
        </p:nvSpPr>
        <p:spPr bwMode="auto">
          <a:xfrm>
            <a:off x="7764956"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6" name="Oval 35">
            <a:extLst>
              <a:ext uri="{FF2B5EF4-FFF2-40B4-BE49-F238E27FC236}">
                <a16:creationId xmlns:a16="http://schemas.microsoft.com/office/drawing/2014/main" id="{3E64A179-22E2-2891-2C0B-EF17FD332217}"/>
              </a:ext>
            </a:extLst>
          </p:cNvPr>
          <p:cNvSpPr/>
          <p:nvPr/>
        </p:nvSpPr>
        <p:spPr bwMode="auto">
          <a:xfrm>
            <a:off x="8954757"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7" name="Rectangle 36">
            <a:extLst>
              <a:ext uri="{FF2B5EF4-FFF2-40B4-BE49-F238E27FC236}">
                <a16:creationId xmlns:a16="http://schemas.microsoft.com/office/drawing/2014/main" id="{48E1D4BC-0513-DB6A-B69A-77D966A8069E}"/>
              </a:ext>
            </a:extLst>
          </p:cNvPr>
          <p:cNvSpPr/>
          <p:nvPr/>
        </p:nvSpPr>
        <p:spPr bwMode="auto">
          <a:xfrm>
            <a:off x="9757226" y="3624969"/>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solidFill>
                  <a:schemeClr val="tx1"/>
                </a:solidFill>
                <a:ea typeface="Segoe UI" pitchFamily="34" charset="0"/>
                <a:cs typeface="Segoe UI" pitchFamily="34" charset="0"/>
              </a:rPr>
              <a:t>…</a:t>
            </a:r>
          </a:p>
        </p:txBody>
      </p:sp>
      <p:sp>
        <p:nvSpPr>
          <p:cNvPr id="10" name="Rectangle 9">
            <a:extLst>
              <a:ext uri="{FF2B5EF4-FFF2-40B4-BE49-F238E27FC236}">
                <a16:creationId xmlns:a16="http://schemas.microsoft.com/office/drawing/2014/main" id="{1FE10B16-C1B2-DC99-604B-4A6E436CCF2F}"/>
              </a:ext>
            </a:extLst>
          </p:cNvPr>
          <p:cNvSpPr/>
          <p:nvPr/>
        </p:nvSpPr>
        <p:spPr bwMode="auto">
          <a:xfrm>
            <a:off x="6184278" y="53307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40E2A94-DB71-73A7-F33D-47FC643286E1}"/>
              </a:ext>
            </a:extLst>
          </p:cNvPr>
          <p:cNvSpPr/>
          <p:nvPr/>
        </p:nvSpPr>
        <p:spPr bwMode="auto">
          <a:xfrm>
            <a:off x="7326504"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92D273F-B57C-255D-E483-B80B2B9450DA}"/>
              </a:ext>
            </a:extLst>
          </p:cNvPr>
          <p:cNvSpPr/>
          <p:nvPr/>
        </p:nvSpPr>
        <p:spPr bwMode="auto">
          <a:xfrm>
            <a:off x="8372649"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983D0C-035A-0D01-DD94-FF30B005D252}"/>
              </a:ext>
            </a:extLst>
          </p:cNvPr>
          <p:cNvSpPr/>
          <p:nvPr/>
        </p:nvSpPr>
        <p:spPr bwMode="auto">
          <a:xfrm>
            <a:off x="9411957"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0F2470D-1B4D-F91F-E0BE-39015292D4E0}"/>
              </a:ext>
            </a:extLst>
          </p:cNvPr>
          <p:cNvSpPr/>
          <p:nvPr/>
        </p:nvSpPr>
        <p:spPr bwMode="auto">
          <a:xfrm>
            <a:off x="3195964" y="2398088"/>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F6A23A-B76B-87E4-8C94-97636C9ED229}"/>
              </a:ext>
            </a:extLst>
          </p:cNvPr>
          <p:cNvSpPr/>
          <p:nvPr/>
        </p:nvSpPr>
        <p:spPr bwMode="auto">
          <a:xfrm>
            <a:off x="3153609" y="40456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C8D21BD-2A18-76F4-479C-411B8587562A}"/>
              </a:ext>
            </a:extLst>
          </p:cNvPr>
          <p:cNvCxnSpPr>
            <a:cxnSpLocks/>
            <a:stCxn id="4" idx="7"/>
          </p:cNvCxnSpPr>
          <p:nvPr/>
        </p:nvCxnSpPr>
        <p:spPr>
          <a:xfrm flipV="1">
            <a:off x="2147653" y="2764670"/>
            <a:ext cx="1048311"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815413-BBB4-7CA5-5AAD-DB88CCB789E8}"/>
              </a:ext>
            </a:extLst>
          </p:cNvPr>
          <p:cNvCxnSpPr>
            <a:cxnSpLocks/>
            <a:stCxn id="4" idx="5"/>
          </p:cNvCxnSpPr>
          <p:nvPr/>
        </p:nvCxnSpPr>
        <p:spPr>
          <a:xfrm>
            <a:off x="2147653" y="3911741"/>
            <a:ext cx="1005956"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1FEAB7-074D-1125-08E0-B1AA0E3619F4}"/>
              </a:ext>
            </a:extLst>
          </p:cNvPr>
          <p:cNvCxnSpPr>
            <a:cxnSpLocks/>
          </p:cNvCxnSpPr>
          <p:nvPr/>
        </p:nvCxnSpPr>
        <p:spPr>
          <a:xfrm flipH="1">
            <a:off x="7032355" y="2540019"/>
            <a:ext cx="755862" cy="116121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AE8F91-C754-C46C-C384-E79A4B241E5F}"/>
              </a:ext>
            </a:extLst>
          </p:cNvPr>
          <p:cNvCxnSpPr>
            <a:cxnSpLocks/>
          </p:cNvCxnSpPr>
          <p:nvPr/>
        </p:nvCxnSpPr>
        <p:spPr>
          <a:xfrm flipH="1">
            <a:off x="8222156" y="2997219"/>
            <a:ext cx="23261" cy="6878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DAEEF7-3C03-6039-A119-0EDA6D4491ED}"/>
              </a:ext>
            </a:extLst>
          </p:cNvPr>
          <p:cNvCxnSpPr>
            <a:cxnSpLocks/>
          </p:cNvCxnSpPr>
          <p:nvPr/>
        </p:nvCxnSpPr>
        <p:spPr>
          <a:xfrm>
            <a:off x="8702617" y="2540019"/>
            <a:ext cx="709340" cy="11450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28721A-2230-5BF2-95A7-DFE3D0149FEB}"/>
              </a:ext>
            </a:extLst>
          </p:cNvPr>
          <p:cNvCxnSpPr>
            <a:cxnSpLocks/>
          </p:cNvCxnSpPr>
          <p:nvPr/>
        </p:nvCxnSpPr>
        <p:spPr>
          <a:xfrm flipV="1">
            <a:off x="6575155" y="4615637"/>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DF11619-64E2-B314-68D9-EB53AF10C6B2}"/>
              </a:ext>
            </a:extLst>
          </p:cNvPr>
          <p:cNvCxnSpPr>
            <a:cxnSpLocks/>
          </p:cNvCxnSpPr>
          <p:nvPr/>
        </p:nvCxnSpPr>
        <p:spPr>
          <a:xfrm flipV="1">
            <a:off x="7678469" y="4599489"/>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7E76AF-C10B-470E-39FD-24D3CA7FFCDD}"/>
              </a:ext>
            </a:extLst>
          </p:cNvPr>
          <p:cNvCxnSpPr>
            <a:cxnSpLocks/>
          </p:cNvCxnSpPr>
          <p:nvPr/>
        </p:nvCxnSpPr>
        <p:spPr>
          <a:xfrm flipH="1" flipV="1">
            <a:off x="8222156" y="4599489"/>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360B27-CFB6-99BA-DA5E-5309BEE64958}"/>
              </a:ext>
            </a:extLst>
          </p:cNvPr>
          <p:cNvCxnSpPr>
            <a:cxnSpLocks/>
          </p:cNvCxnSpPr>
          <p:nvPr/>
        </p:nvCxnSpPr>
        <p:spPr>
          <a:xfrm flipH="1" flipV="1">
            <a:off x="9411957" y="4599489"/>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9F066A-AD0A-3B54-3640-1E64590E0497}"/>
              </a:ext>
            </a:extLst>
          </p:cNvPr>
          <p:cNvCxnSpPr>
            <a:cxnSpLocks/>
          </p:cNvCxnSpPr>
          <p:nvPr/>
        </p:nvCxnSpPr>
        <p:spPr>
          <a:xfrm flipH="1" flipV="1">
            <a:off x="7032355" y="4615637"/>
            <a:ext cx="646114"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0BE2D9-EC00-C6C5-394F-135E8BA3D9DC}"/>
              </a:ext>
            </a:extLst>
          </p:cNvPr>
          <p:cNvSpPr/>
          <p:nvPr/>
        </p:nvSpPr>
        <p:spPr bwMode="auto">
          <a:xfrm>
            <a:off x="10212020" y="5149006"/>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4172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DCE-9B29-8F41-CF05-6C4615FD654C}"/>
              </a:ext>
            </a:extLst>
          </p:cNvPr>
          <p:cNvSpPr>
            <a:spLocks noGrp="1"/>
          </p:cNvSpPr>
          <p:nvPr>
            <p:ph type="title"/>
          </p:nvPr>
        </p:nvSpPr>
        <p:spPr/>
        <p:txBody>
          <a:bodyPr/>
          <a:lstStyle/>
          <a:p>
            <a:r>
              <a:rPr lang="en-US" dirty="0"/>
              <a:t>Why multi-agent?</a:t>
            </a:r>
          </a:p>
        </p:txBody>
      </p:sp>
      <p:sp>
        <p:nvSpPr>
          <p:cNvPr id="3" name="Content Placeholder 2">
            <a:extLst>
              <a:ext uri="{FF2B5EF4-FFF2-40B4-BE49-F238E27FC236}">
                <a16:creationId xmlns:a16="http://schemas.microsoft.com/office/drawing/2014/main" id="{27CF10DA-17B3-2A1D-88EF-1B9971416968}"/>
              </a:ext>
            </a:extLst>
          </p:cNvPr>
          <p:cNvSpPr>
            <a:spLocks noGrp="1"/>
          </p:cNvSpPr>
          <p:nvPr>
            <p:ph idx="1"/>
          </p:nvPr>
        </p:nvSpPr>
        <p:spPr/>
        <p:txBody>
          <a:bodyPr>
            <a:normAutofit/>
          </a:bodyPr>
          <a:lstStyle/>
          <a:p>
            <a:pPr marL="0" indent="0">
              <a:buNone/>
            </a:pPr>
            <a:r>
              <a:rPr lang="en-US" sz="2800" dirty="0"/>
              <a:t>Multi-agent applications utilize multiple specialized LLMs working collaboratively to address complex tasks.​</a:t>
            </a:r>
          </a:p>
          <a:p>
            <a:endParaRPr lang="en-US" sz="2800" dirty="0"/>
          </a:p>
          <a:p>
            <a:pPr marL="0" indent="0">
              <a:buNone/>
            </a:pPr>
            <a:r>
              <a:rPr lang="en-US" sz="2800" dirty="0"/>
              <a:t>Specialized agents can handle distinct tasks leading to more deterministic and accurate outcomes compared to a single, generalist LLM. ​</a:t>
            </a:r>
          </a:p>
          <a:p>
            <a:endParaRPr lang="en-US" sz="2800" dirty="0"/>
          </a:p>
          <a:p>
            <a:pPr marL="0" indent="0">
              <a:buNone/>
            </a:pPr>
            <a:r>
              <a:rPr lang="en-US" sz="2800" dirty="0"/>
              <a:t>By assigning specific roles to different LLM agents, such as data retrieval, analysis, tool usage, etc., they can communicate and coordinate to solve problems more effectively and predictably.</a:t>
            </a:r>
          </a:p>
        </p:txBody>
      </p:sp>
      <p:sp>
        <p:nvSpPr>
          <p:cNvPr id="4" name="Footer Placeholder 3">
            <a:extLst>
              <a:ext uri="{FF2B5EF4-FFF2-40B4-BE49-F238E27FC236}">
                <a16:creationId xmlns:a16="http://schemas.microsoft.com/office/drawing/2014/main" id="{1E9883C5-1E68-7603-4018-28F3FFA7E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AE2F2-C8C4-5378-2729-76B05959ED8A}"/>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2065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F656-D709-E968-5B50-2939713749DA}"/>
              </a:ext>
            </a:extLst>
          </p:cNvPr>
          <p:cNvSpPr>
            <a:spLocks noGrp="1"/>
          </p:cNvSpPr>
          <p:nvPr>
            <p:ph type="title"/>
          </p:nvPr>
        </p:nvSpPr>
        <p:spPr/>
        <p:txBody>
          <a:bodyPr/>
          <a:lstStyle/>
          <a:p>
            <a:r>
              <a:rPr lang="en-US" dirty="0"/>
              <a:t>This workshop</a:t>
            </a:r>
          </a:p>
        </p:txBody>
      </p:sp>
      <p:sp>
        <p:nvSpPr>
          <p:cNvPr id="5" name="Slide Number Placeholder 4">
            <a:extLst>
              <a:ext uri="{FF2B5EF4-FFF2-40B4-BE49-F238E27FC236}">
                <a16:creationId xmlns:a16="http://schemas.microsoft.com/office/drawing/2014/main" id="{E275CE05-107D-331B-5FDE-D4598FC85D9A}"/>
              </a:ext>
            </a:extLst>
          </p:cNvPr>
          <p:cNvSpPr>
            <a:spLocks noGrp="1"/>
          </p:cNvSpPr>
          <p:nvPr>
            <p:ph type="sldNum" sz="quarter" idx="12"/>
          </p:nvPr>
        </p:nvSpPr>
        <p:spPr/>
        <p:txBody>
          <a:bodyPr/>
          <a:lstStyle/>
          <a:p>
            <a:fld id="{D57F1E4F-1CFF-5643-939E-217C01CDF565}" type="slidenum">
              <a:rPr lang="en-US" smtClean="0"/>
              <a:pPr/>
              <a:t>8</a:t>
            </a:fld>
            <a:endParaRPr lang="en-US"/>
          </a:p>
        </p:txBody>
      </p:sp>
      <p:sp>
        <p:nvSpPr>
          <p:cNvPr id="6" name="Oval 5">
            <a:extLst>
              <a:ext uri="{FF2B5EF4-FFF2-40B4-BE49-F238E27FC236}">
                <a16:creationId xmlns:a16="http://schemas.microsoft.com/office/drawing/2014/main" id="{93505369-019F-CE25-72CB-F136252F39D3}"/>
              </a:ext>
            </a:extLst>
          </p:cNvPr>
          <p:cNvSpPr/>
          <p:nvPr/>
        </p:nvSpPr>
        <p:spPr bwMode="auto">
          <a:xfrm>
            <a:off x="5648587" y="1629623"/>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CF6D334-478D-B941-7C11-D25378B851DD}"/>
              </a:ext>
            </a:extLst>
          </p:cNvPr>
          <p:cNvSpPr/>
          <p:nvPr/>
        </p:nvSpPr>
        <p:spPr bwMode="auto">
          <a:xfrm>
            <a:off x="3893648"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6C653D0-F877-A1D9-900D-C18B2B1EEA2B}"/>
              </a:ext>
            </a:extLst>
          </p:cNvPr>
          <p:cNvSpPr/>
          <p:nvPr/>
        </p:nvSpPr>
        <p:spPr bwMode="auto">
          <a:xfrm>
            <a:off x="5638800"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E44DF7D-EAD9-013F-C79A-372E248A306E}"/>
              </a:ext>
            </a:extLst>
          </p:cNvPr>
          <p:cNvSpPr/>
          <p:nvPr/>
        </p:nvSpPr>
        <p:spPr bwMode="auto">
          <a:xfrm>
            <a:off x="7495322"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43E0647-E999-E9AB-4584-128D736A1FBF}"/>
              </a:ext>
            </a:extLst>
          </p:cNvPr>
          <p:cNvSpPr/>
          <p:nvPr/>
        </p:nvSpPr>
        <p:spPr bwMode="auto">
          <a:xfrm>
            <a:off x="4723890" y="1507509"/>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Coordinator Agent</a:t>
            </a:r>
          </a:p>
        </p:txBody>
      </p:sp>
      <p:sp>
        <p:nvSpPr>
          <p:cNvPr id="11" name="Rectangle 10">
            <a:extLst>
              <a:ext uri="{FF2B5EF4-FFF2-40B4-BE49-F238E27FC236}">
                <a16:creationId xmlns:a16="http://schemas.microsoft.com/office/drawing/2014/main" id="{D26DD480-7EA0-97F7-5009-4FE93DA7289A}"/>
              </a:ext>
            </a:extLst>
          </p:cNvPr>
          <p:cNvSpPr/>
          <p:nvPr/>
        </p:nvSpPr>
        <p:spPr bwMode="auto">
          <a:xfrm>
            <a:off x="3708289" y="4218106"/>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Sales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2" name="Rectangle 11">
            <a:extLst>
              <a:ext uri="{FF2B5EF4-FFF2-40B4-BE49-F238E27FC236}">
                <a16:creationId xmlns:a16="http://schemas.microsoft.com/office/drawing/2014/main" id="{97439A24-1070-3376-1AD7-C1544A426014}"/>
              </a:ext>
            </a:extLst>
          </p:cNvPr>
          <p:cNvSpPr/>
          <p:nvPr/>
        </p:nvSpPr>
        <p:spPr bwMode="auto">
          <a:xfrm>
            <a:off x="5464444" y="4227115"/>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Support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3" name="Rectangle 12">
            <a:extLst>
              <a:ext uri="{FF2B5EF4-FFF2-40B4-BE49-F238E27FC236}">
                <a16:creationId xmlns:a16="http://schemas.microsoft.com/office/drawing/2014/main" id="{321E94F9-26C5-92CD-7270-CD5EF30B2D8F}"/>
              </a:ext>
            </a:extLst>
          </p:cNvPr>
          <p:cNvSpPr/>
          <p:nvPr/>
        </p:nvSpPr>
        <p:spPr bwMode="auto">
          <a:xfrm>
            <a:off x="7311179" y="4215342"/>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Transactions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4" name="Rectangle 13">
            <a:extLst>
              <a:ext uri="{FF2B5EF4-FFF2-40B4-BE49-F238E27FC236}">
                <a16:creationId xmlns:a16="http://schemas.microsoft.com/office/drawing/2014/main" id="{87E136E7-C300-5159-BEF9-3958F7B63BAA}"/>
              </a:ext>
            </a:extLst>
          </p:cNvPr>
          <p:cNvSpPr/>
          <p:nvPr/>
        </p:nvSpPr>
        <p:spPr>
          <a:xfrm>
            <a:off x="9306327" y="292466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transfer</a:t>
            </a:r>
          </a:p>
        </p:txBody>
      </p:sp>
      <p:sp>
        <p:nvSpPr>
          <p:cNvPr id="15" name="Rectangle 14">
            <a:extLst>
              <a:ext uri="{FF2B5EF4-FFF2-40B4-BE49-F238E27FC236}">
                <a16:creationId xmlns:a16="http://schemas.microsoft.com/office/drawing/2014/main" id="{F8BF22B6-7E6A-53F6-8ECB-22A0C407C65F}"/>
              </a:ext>
            </a:extLst>
          </p:cNvPr>
          <p:cNvSpPr/>
          <p:nvPr/>
        </p:nvSpPr>
        <p:spPr>
          <a:xfrm>
            <a:off x="9306327" y="345175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transaction</a:t>
            </a:r>
          </a:p>
        </p:txBody>
      </p:sp>
      <p:sp>
        <p:nvSpPr>
          <p:cNvPr id="16" name="Rectangle 15">
            <a:extLst>
              <a:ext uri="{FF2B5EF4-FFF2-40B4-BE49-F238E27FC236}">
                <a16:creationId xmlns:a16="http://schemas.microsoft.com/office/drawing/2014/main" id="{EE0D388B-67E7-7B31-26E5-7C165101659A}"/>
              </a:ext>
            </a:extLst>
          </p:cNvPr>
          <p:cNvSpPr/>
          <p:nvPr/>
        </p:nvSpPr>
        <p:spPr>
          <a:xfrm>
            <a:off x="9306327" y="397884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transaction history</a:t>
            </a:r>
          </a:p>
        </p:txBody>
      </p:sp>
      <p:sp>
        <p:nvSpPr>
          <p:cNvPr id="17" name="Rectangle 16">
            <a:extLst>
              <a:ext uri="{FF2B5EF4-FFF2-40B4-BE49-F238E27FC236}">
                <a16:creationId xmlns:a16="http://schemas.microsoft.com/office/drawing/2014/main" id="{32F09B98-E5F9-78CB-9806-95109FCD349E}"/>
              </a:ext>
            </a:extLst>
          </p:cNvPr>
          <p:cNvSpPr/>
          <p:nvPr/>
        </p:nvSpPr>
        <p:spPr>
          <a:xfrm>
            <a:off x="9306327" y="450593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balance</a:t>
            </a:r>
          </a:p>
        </p:txBody>
      </p:sp>
      <p:sp>
        <p:nvSpPr>
          <p:cNvPr id="19" name="Rectangle 18">
            <a:extLst>
              <a:ext uri="{FF2B5EF4-FFF2-40B4-BE49-F238E27FC236}">
                <a16:creationId xmlns:a16="http://schemas.microsoft.com/office/drawing/2014/main" id="{BC0E806C-6FDB-FD45-CCB9-DF6A8C91E47A}"/>
              </a:ext>
            </a:extLst>
          </p:cNvPr>
          <p:cNvSpPr/>
          <p:nvPr/>
        </p:nvSpPr>
        <p:spPr>
          <a:xfrm>
            <a:off x="5430059" y="553540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Service request</a:t>
            </a:r>
          </a:p>
        </p:txBody>
      </p:sp>
      <p:sp>
        <p:nvSpPr>
          <p:cNvPr id="20" name="Rectangle 19">
            <a:extLst>
              <a:ext uri="{FF2B5EF4-FFF2-40B4-BE49-F238E27FC236}">
                <a16:creationId xmlns:a16="http://schemas.microsoft.com/office/drawing/2014/main" id="{FA41DA17-0774-5F3F-88C4-90278875D78F}"/>
              </a:ext>
            </a:extLst>
          </p:cNvPr>
          <p:cNvSpPr/>
          <p:nvPr/>
        </p:nvSpPr>
        <p:spPr>
          <a:xfrm>
            <a:off x="5412866" y="6095084"/>
            <a:ext cx="1317071" cy="3880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branch locations</a:t>
            </a:r>
          </a:p>
        </p:txBody>
      </p:sp>
      <p:sp>
        <p:nvSpPr>
          <p:cNvPr id="22" name="Rectangle 21">
            <a:extLst>
              <a:ext uri="{FF2B5EF4-FFF2-40B4-BE49-F238E27FC236}">
                <a16:creationId xmlns:a16="http://schemas.microsoft.com/office/drawing/2014/main" id="{0A112CB7-D0FC-A559-6357-77867D7BBF60}"/>
              </a:ext>
            </a:extLst>
          </p:cNvPr>
          <p:cNvSpPr/>
          <p:nvPr/>
        </p:nvSpPr>
        <p:spPr>
          <a:xfrm>
            <a:off x="1679972" y="323497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offer information</a:t>
            </a:r>
          </a:p>
        </p:txBody>
      </p:sp>
      <p:sp>
        <p:nvSpPr>
          <p:cNvPr id="23" name="Rectangle 22">
            <a:extLst>
              <a:ext uri="{FF2B5EF4-FFF2-40B4-BE49-F238E27FC236}">
                <a16:creationId xmlns:a16="http://schemas.microsoft.com/office/drawing/2014/main" id="{7FC7DD40-9280-4707-8764-71F550E26BF4}"/>
              </a:ext>
            </a:extLst>
          </p:cNvPr>
          <p:cNvSpPr/>
          <p:nvPr/>
        </p:nvSpPr>
        <p:spPr>
          <a:xfrm>
            <a:off x="1685221" y="3795819"/>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account</a:t>
            </a:r>
          </a:p>
        </p:txBody>
      </p:sp>
      <p:sp>
        <p:nvSpPr>
          <p:cNvPr id="24" name="Rectangle 23">
            <a:extLst>
              <a:ext uri="{FF2B5EF4-FFF2-40B4-BE49-F238E27FC236}">
                <a16:creationId xmlns:a16="http://schemas.microsoft.com/office/drawing/2014/main" id="{D0612F46-866F-3052-F03F-C1B8C2C15966}"/>
              </a:ext>
            </a:extLst>
          </p:cNvPr>
          <p:cNvSpPr/>
          <p:nvPr/>
        </p:nvSpPr>
        <p:spPr>
          <a:xfrm>
            <a:off x="1678756" y="435666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Calculate monthly payment</a:t>
            </a:r>
          </a:p>
        </p:txBody>
      </p:sp>
      <p:sp>
        <p:nvSpPr>
          <p:cNvPr id="25" name="Rectangle 24">
            <a:extLst>
              <a:ext uri="{FF2B5EF4-FFF2-40B4-BE49-F238E27FC236}">
                <a16:creationId xmlns:a16="http://schemas.microsoft.com/office/drawing/2014/main" id="{8456ABED-1535-698D-BAB7-5C8A09ACDF20}"/>
              </a:ext>
            </a:extLst>
          </p:cNvPr>
          <p:cNvSpPr/>
          <p:nvPr/>
        </p:nvSpPr>
        <p:spPr>
          <a:xfrm>
            <a:off x="7311179" y="1829428"/>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Transfer to agent</a:t>
            </a:r>
          </a:p>
        </p:txBody>
      </p:sp>
      <p:cxnSp>
        <p:nvCxnSpPr>
          <p:cNvPr id="26" name="Straight Arrow Connector 25">
            <a:extLst>
              <a:ext uri="{FF2B5EF4-FFF2-40B4-BE49-F238E27FC236}">
                <a16:creationId xmlns:a16="http://schemas.microsoft.com/office/drawing/2014/main" id="{D6267B7C-86A7-0A8C-E951-AA7F727BDC97}"/>
              </a:ext>
            </a:extLst>
          </p:cNvPr>
          <p:cNvCxnSpPr>
            <a:cxnSpLocks/>
            <a:stCxn id="7" idx="7"/>
            <a:endCxn id="6" idx="3"/>
          </p:cNvCxnSpPr>
          <p:nvPr/>
        </p:nvCxnSpPr>
        <p:spPr>
          <a:xfrm flipV="1">
            <a:off x="4674137" y="2410112"/>
            <a:ext cx="1108361"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FACC8-C0FE-A5F7-EC0A-6BE4D6C56A28}"/>
              </a:ext>
            </a:extLst>
          </p:cNvPr>
          <p:cNvCxnSpPr>
            <a:cxnSpLocks/>
            <a:stCxn id="8" idx="0"/>
            <a:endCxn id="6" idx="4"/>
          </p:cNvCxnSpPr>
          <p:nvPr/>
        </p:nvCxnSpPr>
        <p:spPr>
          <a:xfrm flipV="1">
            <a:off x="6096000" y="2544023"/>
            <a:ext cx="9787" cy="768692"/>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6C048D-4F81-7464-13BC-E788544E99CB}"/>
              </a:ext>
            </a:extLst>
          </p:cNvPr>
          <p:cNvCxnSpPr>
            <a:cxnSpLocks/>
            <a:stCxn id="9" idx="1"/>
            <a:endCxn id="6" idx="5"/>
          </p:cNvCxnSpPr>
          <p:nvPr/>
        </p:nvCxnSpPr>
        <p:spPr>
          <a:xfrm flipH="1" flipV="1">
            <a:off x="6429076" y="2410112"/>
            <a:ext cx="1200157"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F3761F-C424-471A-DB47-A290C52B404A}"/>
              </a:ext>
            </a:extLst>
          </p:cNvPr>
          <p:cNvSpPr txBox="1"/>
          <p:nvPr/>
        </p:nvSpPr>
        <p:spPr>
          <a:xfrm>
            <a:off x="1679972" y="2936427"/>
            <a:ext cx="531940" cy="276999"/>
          </a:xfrm>
          <a:prstGeom prst="rect">
            <a:avLst/>
          </a:prstGeom>
          <a:noFill/>
        </p:spPr>
        <p:txBody>
          <a:bodyPr wrap="none" rtlCol="0">
            <a:spAutoFit/>
          </a:bodyPr>
          <a:lstStyle/>
          <a:p>
            <a:r>
              <a:rPr lang="en-US" sz="1200" dirty="0"/>
              <a:t>Tools</a:t>
            </a:r>
          </a:p>
        </p:txBody>
      </p:sp>
      <p:sp>
        <p:nvSpPr>
          <p:cNvPr id="36" name="TextBox 35">
            <a:extLst>
              <a:ext uri="{FF2B5EF4-FFF2-40B4-BE49-F238E27FC236}">
                <a16:creationId xmlns:a16="http://schemas.microsoft.com/office/drawing/2014/main" id="{5199228E-7222-3AE7-7398-5979A7095B49}"/>
              </a:ext>
            </a:extLst>
          </p:cNvPr>
          <p:cNvSpPr txBox="1"/>
          <p:nvPr/>
        </p:nvSpPr>
        <p:spPr>
          <a:xfrm>
            <a:off x="7237577" y="1561096"/>
            <a:ext cx="466218" cy="276999"/>
          </a:xfrm>
          <a:prstGeom prst="rect">
            <a:avLst/>
          </a:prstGeom>
          <a:noFill/>
        </p:spPr>
        <p:txBody>
          <a:bodyPr wrap="none" rtlCol="0">
            <a:spAutoFit/>
          </a:bodyPr>
          <a:lstStyle/>
          <a:p>
            <a:r>
              <a:rPr lang="en-US" sz="1200" dirty="0"/>
              <a:t>Tool</a:t>
            </a:r>
          </a:p>
        </p:txBody>
      </p:sp>
      <p:sp>
        <p:nvSpPr>
          <p:cNvPr id="37" name="TextBox 36">
            <a:extLst>
              <a:ext uri="{FF2B5EF4-FFF2-40B4-BE49-F238E27FC236}">
                <a16:creationId xmlns:a16="http://schemas.microsoft.com/office/drawing/2014/main" id="{448166D8-4934-DF3A-D7E0-1972F614B203}"/>
              </a:ext>
            </a:extLst>
          </p:cNvPr>
          <p:cNvSpPr txBox="1"/>
          <p:nvPr/>
        </p:nvSpPr>
        <p:spPr>
          <a:xfrm>
            <a:off x="5382617" y="5282196"/>
            <a:ext cx="531940" cy="276999"/>
          </a:xfrm>
          <a:prstGeom prst="rect">
            <a:avLst/>
          </a:prstGeom>
          <a:noFill/>
        </p:spPr>
        <p:txBody>
          <a:bodyPr wrap="none" rtlCol="0">
            <a:spAutoFit/>
          </a:bodyPr>
          <a:lstStyle/>
          <a:p>
            <a:r>
              <a:rPr lang="en-US" sz="1200" dirty="0"/>
              <a:t>Tools</a:t>
            </a:r>
          </a:p>
        </p:txBody>
      </p:sp>
      <p:sp>
        <p:nvSpPr>
          <p:cNvPr id="38" name="TextBox 37">
            <a:extLst>
              <a:ext uri="{FF2B5EF4-FFF2-40B4-BE49-F238E27FC236}">
                <a16:creationId xmlns:a16="http://schemas.microsoft.com/office/drawing/2014/main" id="{B68E24A1-B5C6-14EB-4D88-FF4ECEE5B2B9}"/>
              </a:ext>
            </a:extLst>
          </p:cNvPr>
          <p:cNvSpPr txBox="1"/>
          <p:nvPr/>
        </p:nvSpPr>
        <p:spPr>
          <a:xfrm>
            <a:off x="9223072" y="2639894"/>
            <a:ext cx="531940" cy="276999"/>
          </a:xfrm>
          <a:prstGeom prst="rect">
            <a:avLst/>
          </a:prstGeom>
          <a:noFill/>
        </p:spPr>
        <p:txBody>
          <a:bodyPr wrap="none" rtlCol="0">
            <a:spAutoFit/>
          </a:bodyPr>
          <a:lstStyle/>
          <a:p>
            <a:r>
              <a:rPr lang="en-US" sz="1200" dirty="0"/>
              <a:t>Tools</a:t>
            </a:r>
          </a:p>
        </p:txBody>
      </p:sp>
      <p:cxnSp>
        <p:nvCxnSpPr>
          <p:cNvPr id="39" name="Straight Arrow Connector 38">
            <a:extLst>
              <a:ext uri="{FF2B5EF4-FFF2-40B4-BE49-F238E27FC236}">
                <a16:creationId xmlns:a16="http://schemas.microsoft.com/office/drawing/2014/main" id="{C0395647-EF5B-602D-0160-48C0BEBA1386}"/>
              </a:ext>
            </a:extLst>
          </p:cNvPr>
          <p:cNvCxnSpPr>
            <a:cxnSpLocks/>
            <a:endCxn id="9" idx="6"/>
          </p:cNvCxnSpPr>
          <p:nvPr/>
        </p:nvCxnSpPr>
        <p:spPr>
          <a:xfrm flipH="1">
            <a:off x="8409722" y="3769915"/>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78D8FE-B2B5-1683-61D4-3A62EC9451CB}"/>
              </a:ext>
            </a:extLst>
          </p:cNvPr>
          <p:cNvCxnSpPr>
            <a:cxnSpLocks/>
          </p:cNvCxnSpPr>
          <p:nvPr/>
        </p:nvCxnSpPr>
        <p:spPr>
          <a:xfrm flipH="1">
            <a:off x="3007173" y="3795819"/>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CFBB82-5F72-6624-24DE-7C498B329239}"/>
              </a:ext>
            </a:extLst>
          </p:cNvPr>
          <p:cNvCxnSpPr>
            <a:cxnSpLocks/>
            <a:stCxn id="12" idx="2"/>
          </p:cNvCxnSpPr>
          <p:nvPr/>
        </p:nvCxnSpPr>
        <p:spPr>
          <a:xfrm flipH="1">
            <a:off x="6096000" y="4746307"/>
            <a:ext cx="9787" cy="674389"/>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C2AC6F-D6D0-9246-1290-F3D875F44835}"/>
              </a:ext>
            </a:extLst>
          </p:cNvPr>
          <p:cNvCxnSpPr>
            <a:cxnSpLocks/>
          </p:cNvCxnSpPr>
          <p:nvPr/>
        </p:nvCxnSpPr>
        <p:spPr>
          <a:xfrm flipH="1">
            <a:off x="6649191" y="2023454"/>
            <a:ext cx="588386"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798B00-6DAC-139B-8251-7FDCFEB4C5EC}"/>
              </a:ext>
            </a:extLst>
          </p:cNvPr>
          <p:cNvSpPr txBox="1"/>
          <p:nvPr/>
        </p:nvSpPr>
        <p:spPr>
          <a:xfrm>
            <a:off x="5648587" y="264523"/>
            <a:ext cx="888385" cy="707886"/>
          </a:xfrm>
          <a:prstGeom prst="rect">
            <a:avLst/>
          </a:prstGeom>
          <a:noFill/>
        </p:spPr>
        <p:txBody>
          <a:bodyPr wrap="none" rtlCol="0">
            <a:spAutoFit/>
          </a:bodyPr>
          <a:lstStyle/>
          <a:p>
            <a:r>
              <a:rPr lang="en-US" sz="4000" dirty="0"/>
              <a:t>🧑‍💻</a:t>
            </a:r>
          </a:p>
        </p:txBody>
      </p:sp>
      <p:sp>
        <p:nvSpPr>
          <p:cNvPr id="50" name="Rectangle 49">
            <a:extLst>
              <a:ext uri="{FF2B5EF4-FFF2-40B4-BE49-F238E27FC236}">
                <a16:creationId xmlns:a16="http://schemas.microsoft.com/office/drawing/2014/main" id="{695BD80D-23E5-7030-A4CB-E81BDC300668}"/>
              </a:ext>
            </a:extLst>
          </p:cNvPr>
          <p:cNvSpPr/>
          <p:nvPr/>
        </p:nvSpPr>
        <p:spPr bwMode="auto">
          <a:xfrm>
            <a:off x="5447251" y="-65973"/>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User</a:t>
            </a:r>
          </a:p>
        </p:txBody>
      </p:sp>
      <p:cxnSp>
        <p:nvCxnSpPr>
          <p:cNvPr id="51" name="Straight Arrow Connector 50">
            <a:extLst>
              <a:ext uri="{FF2B5EF4-FFF2-40B4-BE49-F238E27FC236}">
                <a16:creationId xmlns:a16="http://schemas.microsoft.com/office/drawing/2014/main" id="{E3F979E7-0CE6-D305-3A3D-0CBC1ED5924F}"/>
              </a:ext>
            </a:extLst>
          </p:cNvPr>
          <p:cNvCxnSpPr>
            <a:cxnSpLocks/>
            <a:stCxn id="6" idx="0"/>
            <a:endCxn id="49" idx="2"/>
          </p:cNvCxnSpPr>
          <p:nvPr/>
        </p:nvCxnSpPr>
        <p:spPr>
          <a:xfrm flipH="1" flipV="1">
            <a:off x="6092780" y="972409"/>
            <a:ext cx="13007" cy="6572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7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122F16-401E-8329-9EED-0134CA500FDD}"/>
              </a:ext>
            </a:extLst>
          </p:cNvPr>
          <p:cNvSpPr>
            <a:spLocks noGrp="1"/>
          </p:cNvSpPr>
          <p:nvPr>
            <p:ph type="title"/>
          </p:nvPr>
        </p:nvSpPr>
        <p:spPr>
          <a:xfrm>
            <a:off x="563880" y="503396"/>
            <a:ext cx="11064240" cy="724535"/>
          </a:xfrm>
        </p:spPr>
        <p:txBody>
          <a:bodyPr/>
          <a:lstStyle/>
          <a:p>
            <a:r>
              <a:rPr lang="en-US" dirty="0"/>
              <a:t>Introduction to </a:t>
            </a:r>
            <a:r>
              <a:rPr lang="en-US" dirty="0" err="1"/>
              <a:t>LangGraph</a:t>
            </a:r>
            <a:endParaRPr lang="en-US" dirty="0"/>
          </a:p>
        </p:txBody>
      </p:sp>
      <p:sp>
        <p:nvSpPr>
          <p:cNvPr id="3" name="TextBox 2">
            <a:extLst>
              <a:ext uri="{FF2B5EF4-FFF2-40B4-BE49-F238E27FC236}">
                <a16:creationId xmlns:a16="http://schemas.microsoft.com/office/drawing/2014/main" id="{BD5679F2-4E44-2325-1D3F-42C5F6E6B541}"/>
              </a:ext>
            </a:extLst>
          </p:cNvPr>
          <p:cNvSpPr txBox="1"/>
          <p:nvPr/>
        </p:nvSpPr>
        <p:spPr>
          <a:xfrm>
            <a:off x="563880" y="1227931"/>
            <a:ext cx="10713720" cy="5632311"/>
          </a:xfrm>
          <a:prstGeom prst="rect">
            <a:avLst/>
          </a:prstGeom>
          <a:noFill/>
        </p:spPr>
        <p:txBody>
          <a:bodyPr wrap="square" rtlCol="0">
            <a:spAutoFit/>
          </a:bodyPr>
          <a:lstStyle/>
          <a:p>
            <a:r>
              <a:rPr lang="en-US" sz="2000" dirty="0"/>
              <a:t>An intuitive, open-source framework for building multi-agent AI workflows and orchestrations in Python.</a:t>
            </a:r>
          </a:p>
          <a:p>
            <a:endParaRPr lang="en-US" sz="2000" dirty="0"/>
          </a:p>
          <a:p>
            <a:r>
              <a:rPr lang="en-US" sz="2000" dirty="0"/>
              <a:t>It simplifies the integration of language models, external tools, and APIs, allowing developers to rapidly construct complex AI systems without repetitive coding.</a:t>
            </a:r>
          </a:p>
          <a:p>
            <a:endParaRPr lang="en-US" sz="2000" dirty="0"/>
          </a:p>
          <a:p>
            <a:r>
              <a:rPr lang="en-US" sz="2000" dirty="0"/>
              <a:t>It also facilitates clear state management, agent coordination, and robust control flows to streamline development of scalable AI solutions.</a:t>
            </a:r>
          </a:p>
          <a:p>
            <a:pPr marL="285750" indent="-285750">
              <a:buFont typeface="Arial" panose="020B0604020202020204" pitchFamily="34" charset="0"/>
              <a:buChar char="•"/>
            </a:pPr>
            <a:endParaRPr lang="en-US" sz="2000" dirty="0"/>
          </a:p>
          <a:p>
            <a:r>
              <a:rPr lang="en-US" sz="2000" b="1" dirty="0">
                <a:solidFill>
                  <a:schemeClr val="accent2"/>
                </a:solidFill>
              </a:rPr>
              <a:t>Key features</a:t>
            </a:r>
          </a:p>
          <a:p>
            <a:pPr marL="742950" lvl="1" indent="-285750">
              <a:buFont typeface="Arial" panose="020B0604020202020204" pitchFamily="34" charset="0"/>
              <a:buChar char="•"/>
            </a:pPr>
            <a:r>
              <a:rPr lang="en-US" sz="2000" dirty="0"/>
              <a:t>Agent Routing and Flow Control</a:t>
            </a:r>
          </a:p>
          <a:p>
            <a:pPr marL="742950" lvl="1" indent="-285750">
              <a:buFont typeface="Arial" panose="020B0604020202020204" pitchFamily="34" charset="0"/>
              <a:buChar char="•"/>
            </a:pPr>
            <a:r>
              <a:rPr lang="en-US" sz="2000" dirty="0"/>
              <a:t>Multi-Agent Collaboration</a:t>
            </a:r>
          </a:p>
          <a:p>
            <a:pPr marL="742950" lvl="1" indent="-285750">
              <a:buFont typeface="Arial" panose="020B0604020202020204" pitchFamily="34" charset="0"/>
              <a:buChar char="•"/>
            </a:pPr>
            <a:r>
              <a:rPr lang="en-US" sz="2000" dirty="0"/>
              <a:t>Checkpointing and Memory Management</a:t>
            </a:r>
          </a:p>
          <a:p>
            <a:pPr marL="742950" lvl="1" indent="-285750">
              <a:buFont typeface="Arial" panose="020B0604020202020204" pitchFamily="34" charset="0"/>
              <a:buChar char="•"/>
            </a:pPr>
            <a:r>
              <a:rPr lang="en-US" sz="2000" dirty="0"/>
              <a:t>Integrated Tool Calling</a:t>
            </a:r>
          </a:p>
          <a:p>
            <a:pPr marL="742950" lvl="1" indent="-285750">
              <a:buFont typeface="Arial" panose="020B0604020202020204" pitchFamily="34" charset="0"/>
              <a:buChar char="•"/>
            </a:pPr>
            <a:r>
              <a:rPr lang="en-US" sz="2000" dirty="0"/>
              <a:t>Can leverage </a:t>
            </a:r>
            <a:r>
              <a:rPr lang="en-US" sz="2000" dirty="0" err="1"/>
              <a:t>LangChain</a:t>
            </a:r>
            <a:r>
              <a:rPr lang="en-US" sz="2000" dirty="0"/>
              <a:t> capabilities</a:t>
            </a:r>
          </a:p>
          <a:p>
            <a:pPr marL="742950" lvl="1" indent="-285750">
              <a:buFont typeface="Arial" panose="020B0604020202020204" pitchFamily="34" charset="0"/>
              <a:buChar char="•"/>
            </a:pPr>
            <a:r>
              <a:rPr lang="en-US" sz="2000" dirty="0"/>
              <a:t>Flexible State Management</a:t>
            </a:r>
          </a:p>
          <a:p>
            <a:pPr marL="742950" lvl="1" indent="-285750">
              <a:buFont typeface="Arial" panose="020B0604020202020204" pitchFamily="34" charset="0"/>
              <a:buChar char="•"/>
            </a:pPr>
            <a:r>
              <a:rPr lang="en-US" sz="2000" dirty="0"/>
              <a:t>Time Travel for Debugging and Analysis</a:t>
            </a:r>
          </a:p>
          <a:p>
            <a:pPr marL="285750" indent="-285750">
              <a:buFont typeface="Arial" panose="020B0604020202020204" pitchFamily="34" charset="0"/>
              <a:buChar char="•"/>
            </a:pPr>
            <a:endParaRPr lang="en-US" sz="2000" dirty="0"/>
          </a:p>
        </p:txBody>
      </p:sp>
      <p:pic>
        <p:nvPicPr>
          <p:cNvPr id="1030" name="Picture 6" descr="Libraries You MUST Know For Building AI Agents in 2025 | by BOUKOUFFALLAH  ABDALLAH | Medium">
            <a:extLst>
              <a:ext uri="{FF2B5EF4-FFF2-40B4-BE49-F238E27FC236}">
                <a16:creationId xmlns:a16="http://schemas.microsoft.com/office/drawing/2014/main" id="{AD3A624B-B464-B7B6-7210-DFCCD644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449" y="3543225"/>
            <a:ext cx="2915151" cy="29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2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http://purl.org/dc/terms/"/>
    <ds:schemaRef ds:uri="1d1ea560-f0b2-43ee-a2a9-7e2d278cd6dc"/>
    <ds:schemaRef ds:uri="http://schemas.microsoft.com/office/2006/documentManagement/types"/>
    <ds:schemaRef ds:uri="http://purl.org/dc/elements/1.1/"/>
    <ds:schemaRef ds:uri="http://www.w3.org/XML/1998/namespace"/>
    <ds:schemaRef ds:uri="http://schemas.microsoft.com/office/infopath/2007/PartnerControls"/>
    <ds:schemaRef ds:uri="http://schemas.microsoft.com/sharepoint/v3"/>
    <ds:schemaRef ds:uri="http://purl.org/dc/dcmitype/"/>
    <ds:schemaRef ds:uri="http://schemas.openxmlformats.org/package/2006/metadata/core-properties"/>
    <ds:schemaRef ds:uri="eba96290-1ad8-47c8-85ee-9596caa02ee2"/>
    <ds:schemaRef ds:uri="http://schemas.microsoft.com/office/2006/metadata/properties"/>
  </ds:schemaRefs>
</ds:datastoreItem>
</file>

<file path=customXml/itemProps3.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512</TotalTime>
  <Words>2467</Words>
  <Application>Microsoft Office PowerPoint</Application>
  <PresentationFormat>Widescreen</PresentationFormat>
  <Paragraphs>302</Paragraphs>
  <Slides>16</Slides>
  <Notes>8</Notes>
  <HiddenSlides>3</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16</vt:i4>
      </vt:variant>
    </vt:vector>
  </HeadingPairs>
  <TitlesOfParts>
    <vt:vector size="36" baseType="lpstr">
      <vt:lpstr>Aptos</vt:lpstr>
      <vt:lpstr>Arial</vt:lpstr>
      <vt:lpstr>Calibri</vt:lpstr>
      <vt:lpstr>Consolas</vt:lpstr>
      <vt:lpstr>Public Sans</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 8</vt:lpstr>
      <vt:lpstr>Fabric Community Conference 2025 Dark Theme</vt:lpstr>
      <vt:lpstr>1_Fabric Community Conference 2025 Dark Theme</vt:lpstr>
      <vt:lpstr>1_Fabric Community Conference 2025 Light Theme</vt:lpstr>
      <vt:lpstr>2_Fabric Community Conference 2025 Dark Theme</vt:lpstr>
      <vt:lpstr>Azure Cosmos DB for AI</vt:lpstr>
      <vt:lpstr>AI has forever changed what software makes possible (and what we expect from it)</vt:lpstr>
      <vt:lpstr>AI has forever changed what software makes possible (but somethings remain the same)</vt:lpstr>
      <vt:lpstr>What is an AI Agent?</vt:lpstr>
      <vt:lpstr>AI Agents are a lot like “intelligent” functions</vt:lpstr>
      <vt:lpstr>Two popular agentic architectures</vt:lpstr>
      <vt:lpstr>Why multi-agent?</vt:lpstr>
      <vt:lpstr>This workshop</vt:lpstr>
      <vt:lpstr>Introduction to LangGraph</vt:lpstr>
      <vt:lpstr>LangGraph - Graphs</vt:lpstr>
      <vt:lpstr>LangGraph - Tools</vt:lpstr>
      <vt:lpstr>State &amp; Memory</vt:lpstr>
      <vt:lpstr>LangGraph - Checkpointers</vt:lpstr>
      <vt:lpstr>Keep up with Azure Cosmos DB pace of innovation (announced at Build): What does it mean for you?</vt:lpstr>
      <vt:lpstr>LangGraph – Persistence Glossary</vt:lpstr>
      <vt:lpstr>GenAI + Data Use Cases with Azure Cosmos DB</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Manish Sharma</cp:lastModifiedBy>
  <cp:revision>2</cp:revision>
  <dcterms:created xsi:type="dcterms:W3CDTF">2025-02-07T19:55:23Z</dcterms:created>
  <dcterms:modified xsi:type="dcterms:W3CDTF">2025-09-06T04:30:01Z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0x01010400D6C630B219561145AE69A9D997B3A8B9</vt:lpwstr>
  </property>
</Properties>
</file>